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33"/>
  </p:notesMasterIdLst>
  <p:sldIdLst>
    <p:sldId id="337" r:id="rId7"/>
    <p:sldId id="336" r:id="rId8"/>
    <p:sldId id="313" r:id="rId9"/>
    <p:sldId id="314" r:id="rId10"/>
    <p:sldId id="315" r:id="rId11"/>
    <p:sldId id="346" r:id="rId12"/>
    <p:sldId id="347" r:id="rId13"/>
    <p:sldId id="332" r:id="rId14"/>
    <p:sldId id="335" r:id="rId15"/>
    <p:sldId id="338" r:id="rId16"/>
    <p:sldId id="316" r:id="rId17"/>
    <p:sldId id="343" r:id="rId18"/>
    <p:sldId id="339" r:id="rId19"/>
    <p:sldId id="262" r:id="rId20"/>
    <p:sldId id="330" r:id="rId21"/>
    <p:sldId id="317" r:id="rId22"/>
    <p:sldId id="311" r:id="rId23"/>
    <p:sldId id="340" r:id="rId24"/>
    <p:sldId id="348" r:id="rId25"/>
    <p:sldId id="318" r:id="rId26"/>
    <p:sldId id="322" r:id="rId27"/>
    <p:sldId id="341" r:id="rId28"/>
    <p:sldId id="342" r:id="rId29"/>
    <p:sldId id="307" r:id="rId30"/>
    <p:sldId id="271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17224-4BC0-C742-9D75-53B5E2C70991}" v="24" dt="2020-02-15T02:35:05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1"/>
    <p:restoredTop sz="86436"/>
  </p:normalViewPr>
  <p:slideViewPr>
    <p:cSldViewPr snapToGrid="0" snapToObjects="1">
      <p:cViewPr varScale="1">
        <p:scale>
          <a:sx n="58" d="100"/>
          <a:sy n="58" d="100"/>
        </p:scale>
        <p:origin x="232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Clayton" userId="8b6a219a-b6f5-499d-8a9f-a0477e269ba2" providerId="ADAL" clId="{1DD17224-4BC0-C742-9D75-53B5E2C70991}"/>
    <pc:docChg chg="undo custSel modSld">
      <pc:chgData name="Will Clayton" userId="8b6a219a-b6f5-499d-8a9f-a0477e269ba2" providerId="ADAL" clId="{1DD17224-4BC0-C742-9D75-53B5E2C70991}" dt="2020-02-15T02:35:05.369" v="271"/>
      <pc:docMkLst>
        <pc:docMk/>
      </pc:docMkLst>
      <pc:sldChg chg="modSp modAnim">
        <pc:chgData name="Will Clayton" userId="8b6a219a-b6f5-499d-8a9f-a0477e269ba2" providerId="ADAL" clId="{1DD17224-4BC0-C742-9D75-53B5E2C70991}" dt="2020-02-14T16:39:16.796" v="57"/>
        <pc:sldMkLst>
          <pc:docMk/>
          <pc:sldMk cId="2122982211" sldId="314"/>
        </pc:sldMkLst>
        <pc:spChg chg="mod">
          <ac:chgData name="Will Clayton" userId="8b6a219a-b6f5-499d-8a9f-a0477e269ba2" providerId="ADAL" clId="{1DD17224-4BC0-C742-9D75-53B5E2C70991}" dt="2020-02-14T16:38:33.063" v="54" actId="1076"/>
          <ac:spMkLst>
            <pc:docMk/>
            <pc:sldMk cId="2122982211" sldId="314"/>
            <ac:spMk id="14" creationId="{0068FE48-293C-42F8-AD38-88FB8CD80E4B}"/>
          </ac:spMkLst>
        </pc:spChg>
        <pc:spChg chg="mod">
          <ac:chgData name="Will Clayton" userId="8b6a219a-b6f5-499d-8a9f-a0477e269ba2" providerId="ADAL" clId="{1DD17224-4BC0-C742-9D75-53B5E2C70991}" dt="2020-02-14T16:38:43.612" v="56" actId="1076"/>
          <ac:spMkLst>
            <pc:docMk/>
            <pc:sldMk cId="2122982211" sldId="314"/>
            <ac:spMk id="18" creationId="{FCDE49C5-D2E1-4309-AA51-4CE2BB0D9FBE}"/>
          </ac:spMkLst>
        </pc:spChg>
      </pc:sldChg>
      <pc:sldChg chg="addSp modSp modAnim">
        <pc:chgData name="Will Clayton" userId="8b6a219a-b6f5-499d-8a9f-a0477e269ba2" providerId="ADAL" clId="{1DD17224-4BC0-C742-9D75-53B5E2C70991}" dt="2020-02-15T02:35:05.369" v="271"/>
        <pc:sldMkLst>
          <pc:docMk/>
          <pc:sldMk cId="960095279" sldId="318"/>
        </pc:sldMkLst>
        <pc:spChg chg="add mod">
          <ac:chgData name="Will Clayton" userId="8b6a219a-b6f5-499d-8a9f-a0477e269ba2" providerId="ADAL" clId="{1DD17224-4BC0-C742-9D75-53B5E2C70991}" dt="2020-02-14T22:34:23.034" v="267" actId="207"/>
          <ac:spMkLst>
            <pc:docMk/>
            <pc:sldMk cId="960095279" sldId="318"/>
            <ac:spMk id="2" creationId="{813DC2D6-F078-F340-BE99-4CBE1AEB423B}"/>
          </ac:spMkLst>
        </pc:spChg>
        <pc:spChg chg="add mod">
          <ac:chgData name="Will Clayton" userId="8b6a219a-b6f5-499d-8a9f-a0477e269ba2" providerId="ADAL" clId="{1DD17224-4BC0-C742-9D75-53B5E2C70991}" dt="2020-02-14T22:34:29.867" v="268" actId="207"/>
          <ac:spMkLst>
            <pc:docMk/>
            <pc:sldMk cId="960095279" sldId="318"/>
            <ac:spMk id="5" creationId="{3F30C4F7-8464-2242-8A74-A82067F2A8A7}"/>
          </ac:spMkLst>
        </pc:spChg>
        <pc:picChg chg="mod">
          <ac:chgData name="Will Clayton" userId="8b6a219a-b6f5-499d-8a9f-a0477e269ba2" providerId="ADAL" clId="{1DD17224-4BC0-C742-9D75-53B5E2C70991}" dt="2020-02-14T22:28:41.022" v="184" actId="1076"/>
          <ac:picMkLst>
            <pc:docMk/>
            <pc:sldMk cId="960095279" sldId="318"/>
            <ac:picMk id="3" creationId="{0CE87651-A944-A440-8C0A-A2D11F24B4FB}"/>
          </ac:picMkLst>
        </pc:picChg>
      </pc:sldChg>
      <pc:sldChg chg="modSp">
        <pc:chgData name="Will Clayton" userId="8b6a219a-b6f5-499d-8a9f-a0477e269ba2" providerId="ADAL" clId="{1DD17224-4BC0-C742-9D75-53B5E2C70991}" dt="2020-02-14T16:38:00.486" v="52" actId="14100"/>
        <pc:sldMkLst>
          <pc:docMk/>
          <pc:sldMk cId="2236994169" sldId="322"/>
        </pc:sldMkLst>
        <pc:spChg chg="mod">
          <ac:chgData name="Will Clayton" userId="8b6a219a-b6f5-499d-8a9f-a0477e269ba2" providerId="ADAL" clId="{1DD17224-4BC0-C742-9D75-53B5E2C70991}" dt="2020-02-14T16:37:31.803" v="45" actId="1036"/>
          <ac:spMkLst>
            <pc:docMk/>
            <pc:sldMk cId="2236994169" sldId="322"/>
            <ac:spMk id="3" creationId="{930F4665-B251-45F6-9283-466800F816F3}"/>
          </ac:spMkLst>
        </pc:spChg>
        <pc:spChg chg="mod">
          <ac:chgData name="Will Clayton" userId="8b6a219a-b6f5-499d-8a9f-a0477e269ba2" providerId="ADAL" clId="{1DD17224-4BC0-C742-9D75-53B5E2C70991}" dt="2020-02-14T16:36:31.328" v="26" actId="1035"/>
          <ac:spMkLst>
            <pc:docMk/>
            <pc:sldMk cId="2236994169" sldId="322"/>
            <ac:spMk id="8" creationId="{00000000-0000-0000-0000-000000000000}"/>
          </ac:spMkLst>
        </pc:spChg>
        <pc:spChg chg="mod">
          <ac:chgData name="Will Clayton" userId="8b6a219a-b6f5-499d-8a9f-a0477e269ba2" providerId="ADAL" clId="{1DD17224-4BC0-C742-9D75-53B5E2C70991}" dt="2020-02-14T16:38:00.486" v="52" actId="14100"/>
          <ac:spMkLst>
            <pc:docMk/>
            <pc:sldMk cId="2236994169" sldId="322"/>
            <ac:spMk id="16" creationId="{D56F543F-A05A-49C8-848D-FF11A40CEAC0}"/>
          </ac:spMkLst>
        </pc:spChg>
        <pc:spChg chg="mod">
          <ac:chgData name="Will Clayton" userId="8b6a219a-b6f5-499d-8a9f-a0477e269ba2" providerId="ADAL" clId="{1DD17224-4BC0-C742-9D75-53B5E2C70991}" dt="2020-02-14T16:37:57.084" v="51" actId="14100"/>
          <ac:spMkLst>
            <pc:docMk/>
            <pc:sldMk cId="2236994169" sldId="322"/>
            <ac:spMk id="17" creationId="{A0FB768B-6B50-4B2D-B760-52D2A1D733E8}"/>
          </ac:spMkLst>
        </pc:spChg>
        <pc:spChg chg="mod">
          <ac:chgData name="Will Clayton" userId="8b6a219a-b6f5-499d-8a9f-a0477e269ba2" providerId="ADAL" clId="{1DD17224-4BC0-C742-9D75-53B5E2C70991}" dt="2020-02-14T16:37:31.803" v="45" actId="1036"/>
          <ac:spMkLst>
            <pc:docMk/>
            <pc:sldMk cId="2236994169" sldId="322"/>
            <ac:spMk id="18" creationId="{8E240513-7AFF-4C59-8840-91AB4D0C1740}"/>
          </ac:spMkLst>
        </pc:spChg>
        <pc:spChg chg="mod">
          <ac:chgData name="Will Clayton" userId="8b6a219a-b6f5-499d-8a9f-a0477e269ba2" providerId="ADAL" clId="{1DD17224-4BC0-C742-9D75-53B5E2C70991}" dt="2020-02-14T16:37:42.662" v="47" actId="14100"/>
          <ac:spMkLst>
            <pc:docMk/>
            <pc:sldMk cId="2236994169" sldId="322"/>
            <ac:spMk id="25" creationId="{2C8A2A11-01B2-F247-B514-74074B8E49A2}"/>
          </ac:spMkLst>
        </pc:spChg>
      </pc:sldChg>
      <pc:sldChg chg="delSp modSp">
        <pc:chgData name="Will Clayton" userId="8b6a219a-b6f5-499d-8a9f-a0477e269ba2" providerId="ADAL" clId="{1DD17224-4BC0-C742-9D75-53B5E2C70991}" dt="2020-02-14T16:43:37.194" v="82" actId="478"/>
        <pc:sldMkLst>
          <pc:docMk/>
          <pc:sldMk cId="1776963332" sldId="332"/>
        </pc:sldMkLst>
        <pc:spChg chg="mod">
          <ac:chgData name="Will Clayton" userId="8b6a219a-b6f5-499d-8a9f-a0477e269ba2" providerId="ADAL" clId="{1DD17224-4BC0-C742-9D75-53B5E2C70991}" dt="2020-02-14T16:43:28.592" v="80" actId="1035"/>
          <ac:spMkLst>
            <pc:docMk/>
            <pc:sldMk cId="1776963332" sldId="332"/>
            <ac:spMk id="11" creationId="{8FC1D9DD-846E-D24B-A4C8-D36D6CE0D94F}"/>
          </ac:spMkLst>
        </pc:spChg>
        <pc:spChg chg="del mod">
          <ac:chgData name="Will Clayton" userId="8b6a219a-b6f5-499d-8a9f-a0477e269ba2" providerId="ADAL" clId="{1DD17224-4BC0-C742-9D75-53B5E2C70991}" dt="2020-02-14T16:43:37.194" v="82" actId="478"/>
          <ac:spMkLst>
            <pc:docMk/>
            <pc:sldMk cId="1776963332" sldId="332"/>
            <ac:spMk id="12" creationId="{CA17B45E-57F0-4725-89C0-3CD74A5097A3}"/>
          </ac:spMkLst>
        </pc:spChg>
        <pc:spChg chg="mod">
          <ac:chgData name="Will Clayton" userId="8b6a219a-b6f5-499d-8a9f-a0477e269ba2" providerId="ADAL" clId="{1DD17224-4BC0-C742-9D75-53B5E2C70991}" dt="2020-02-14T16:43:28.592" v="80" actId="1035"/>
          <ac:spMkLst>
            <pc:docMk/>
            <pc:sldMk cId="1776963332" sldId="332"/>
            <ac:spMk id="23" creationId="{F517763C-DABC-154D-B067-849B8F7A8B53}"/>
          </ac:spMkLst>
        </pc:spChg>
        <pc:spChg chg="mod">
          <ac:chgData name="Will Clayton" userId="8b6a219a-b6f5-499d-8a9f-a0477e269ba2" providerId="ADAL" clId="{1DD17224-4BC0-C742-9D75-53B5E2C70991}" dt="2020-02-14T16:43:28.592" v="80" actId="1035"/>
          <ac:spMkLst>
            <pc:docMk/>
            <pc:sldMk cId="1776963332" sldId="332"/>
            <ac:spMk id="24" creationId="{FFAC6E9F-E274-8141-A70C-08977D37FD70}"/>
          </ac:spMkLst>
        </pc:spChg>
        <pc:spChg chg="mod">
          <ac:chgData name="Will Clayton" userId="8b6a219a-b6f5-499d-8a9f-a0477e269ba2" providerId="ADAL" clId="{1DD17224-4BC0-C742-9D75-53B5E2C70991}" dt="2020-02-14T16:43:28.592" v="80" actId="1035"/>
          <ac:spMkLst>
            <pc:docMk/>
            <pc:sldMk cId="1776963332" sldId="332"/>
            <ac:spMk id="25" creationId="{2C9BF853-DA31-864E-8234-FCCB04855FE8}"/>
          </ac:spMkLst>
        </pc:spChg>
      </pc:sldChg>
      <pc:sldChg chg="modSp">
        <pc:chgData name="Will Clayton" userId="8b6a219a-b6f5-499d-8a9f-a0477e269ba2" providerId="ADAL" clId="{1DD17224-4BC0-C742-9D75-53B5E2C70991}" dt="2020-02-14T16:34:40.565" v="6" actId="20577"/>
        <pc:sldMkLst>
          <pc:docMk/>
          <pc:sldMk cId="2136299662" sldId="335"/>
        </pc:sldMkLst>
        <pc:spChg chg="mod">
          <ac:chgData name="Will Clayton" userId="8b6a219a-b6f5-499d-8a9f-a0477e269ba2" providerId="ADAL" clId="{1DD17224-4BC0-C742-9D75-53B5E2C70991}" dt="2020-02-14T16:34:40.565" v="6" actId="20577"/>
          <ac:spMkLst>
            <pc:docMk/>
            <pc:sldMk cId="2136299662" sldId="335"/>
            <ac:spMk id="11" creationId="{085CC2F2-4E74-B14F-B606-52F50F8A7E14}"/>
          </ac:spMkLst>
        </pc:spChg>
      </pc:sldChg>
      <pc:sldChg chg="modAnim">
        <pc:chgData name="Will Clayton" userId="8b6a219a-b6f5-499d-8a9f-a0477e269ba2" providerId="ADAL" clId="{1DD17224-4BC0-C742-9D75-53B5E2C70991}" dt="2020-02-14T16:40:55.330" v="60"/>
        <pc:sldMkLst>
          <pc:docMk/>
          <pc:sldMk cId="3735541176" sldId="341"/>
        </pc:sldMkLst>
      </pc:sldChg>
      <pc:sldChg chg="addSp delSp modSp delAnim">
        <pc:chgData name="Will Clayton" userId="8b6a219a-b6f5-499d-8a9f-a0477e269ba2" providerId="ADAL" clId="{1DD17224-4BC0-C742-9D75-53B5E2C70991}" dt="2020-02-14T16:42:18.846" v="67" actId="1076"/>
        <pc:sldMkLst>
          <pc:docMk/>
          <pc:sldMk cId="2300814298" sldId="346"/>
        </pc:sldMkLst>
        <pc:spChg chg="del">
          <ac:chgData name="Will Clayton" userId="8b6a219a-b6f5-499d-8a9f-a0477e269ba2" providerId="ADAL" clId="{1DD17224-4BC0-C742-9D75-53B5E2C70991}" dt="2020-02-14T16:42:11.500" v="64" actId="478"/>
          <ac:spMkLst>
            <pc:docMk/>
            <pc:sldMk cId="2300814298" sldId="346"/>
            <ac:spMk id="8" creationId="{AE61DFA8-6900-D64D-BBAC-CAE189CB90DB}"/>
          </ac:spMkLst>
        </pc:spChg>
        <pc:picChg chg="add mod">
          <ac:chgData name="Will Clayton" userId="8b6a219a-b6f5-499d-8a9f-a0477e269ba2" providerId="ADAL" clId="{1DD17224-4BC0-C742-9D75-53B5E2C70991}" dt="2020-02-14T16:42:18.846" v="67" actId="1076"/>
          <ac:picMkLst>
            <pc:docMk/>
            <pc:sldMk cId="2300814298" sldId="346"/>
            <ac:picMk id="3" creationId="{0F10FA24-6209-704A-9185-12D4B04B1DCB}"/>
          </ac:picMkLst>
        </pc:picChg>
      </pc:sldChg>
      <pc:sldChg chg="addSp delSp modSp delAnim">
        <pc:chgData name="Will Clayton" userId="8b6a219a-b6f5-499d-8a9f-a0477e269ba2" providerId="ADAL" clId="{1DD17224-4BC0-C742-9D75-53B5E2C70991}" dt="2020-02-14T16:42:54.450" v="76" actId="1076"/>
        <pc:sldMkLst>
          <pc:docMk/>
          <pc:sldMk cId="1717058551" sldId="347"/>
        </pc:sldMkLst>
        <pc:spChg chg="del">
          <ac:chgData name="Will Clayton" userId="8b6a219a-b6f5-499d-8a9f-a0477e269ba2" providerId="ADAL" clId="{1DD17224-4BC0-C742-9D75-53B5E2C70991}" dt="2020-02-14T16:42:52.189" v="75" actId="478"/>
          <ac:spMkLst>
            <pc:docMk/>
            <pc:sldMk cId="1717058551" sldId="347"/>
            <ac:spMk id="5" creationId="{C69540A1-FCFC-4748-9B62-B07F34D83EF3}"/>
          </ac:spMkLst>
        </pc:spChg>
        <pc:picChg chg="add mod">
          <ac:chgData name="Will Clayton" userId="8b6a219a-b6f5-499d-8a9f-a0477e269ba2" providerId="ADAL" clId="{1DD17224-4BC0-C742-9D75-53B5E2C70991}" dt="2020-02-14T16:42:54.450" v="76" actId="1076"/>
          <ac:picMkLst>
            <pc:docMk/>
            <pc:sldMk cId="1717058551" sldId="347"/>
            <ac:picMk id="3" creationId="{EE7CB0A1-4943-4D43-A59A-183F9908A9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6987C-9251-C64E-977B-4DDD47D8654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5090A-58A6-F04D-94AA-F50023AC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2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4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8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19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5090A-58A6-F04D-94AA-F50023AC1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41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7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4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2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5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3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5090A-58A6-F04D-94AA-F50023AC14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9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1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4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3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16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1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1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8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8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3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defTabSz="914377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21stcenturymodel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stcenturymodel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31" y="2451774"/>
            <a:ext cx="1083048" cy="10830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2434126" y="323039"/>
            <a:ext cx="732374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Division I Men’s Soccer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21</a:t>
            </a: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st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 Century Model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“FOR THE PLAYERS, FOR THE GAME”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5" y="7025066"/>
            <a:ext cx="846900" cy="858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8" y="2617800"/>
            <a:ext cx="646933" cy="804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DA5A10-6BC9-4B41-95BD-43C33310BD16}"/>
              </a:ext>
            </a:extLst>
          </p:cNvPr>
          <p:cNvSpPr txBox="1"/>
          <p:nvPr/>
        </p:nvSpPr>
        <p:spPr>
          <a:xfrm>
            <a:off x="3316886" y="4485027"/>
            <a:ext cx="54504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Pursuit of Change in Playing Season Structure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744D47-FD78-E243-B3AE-6E168BF44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556" y="2760413"/>
            <a:ext cx="1297369" cy="492594"/>
          </a:xfrm>
          <a:prstGeom prst="rect">
            <a:avLst/>
          </a:prstGeom>
        </p:spPr>
      </p:pic>
      <p:pic>
        <p:nvPicPr>
          <p:cNvPr id="13" name="Picture 12" descr="A black sign with white letters&#10;&#10;Description automatically generated">
            <a:extLst>
              <a:ext uri="{FF2B5EF4-FFF2-40B4-BE49-F238E27FC236}">
                <a16:creationId xmlns:a16="http://schemas.microsoft.com/office/drawing/2014/main" id="{EE6C5E51-1EA8-6343-AC61-384A5F7B8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1771" y="2617800"/>
            <a:ext cx="658991" cy="831468"/>
          </a:xfrm>
          <a:prstGeom prst="rect">
            <a:avLst/>
          </a:prstGeom>
        </p:spPr>
      </p:pic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39D27664-92AA-ED40-8820-65610AF0BE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14" y="2275830"/>
            <a:ext cx="2139950" cy="20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2032E9-0ABC-2048-9D03-C7DE6FA62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944" y="1425300"/>
            <a:ext cx="8661400" cy="1473200"/>
          </a:xfrm>
          <a:prstGeom prst="rect">
            <a:avLst/>
          </a:prstGeom>
        </p:spPr>
      </p:pic>
      <p:pic>
        <p:nvPicPr>
          <p:cNvPr id="17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605CF326-ED08-994B-85C2-6B70ABEE0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137" y="3386560"/>
            <a:ext cx="8712783" cy="15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0" y="149816"/>
            <a:ext cx="66725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21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 CENTURY MODEL CALENDAR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7B45E-57F0-4725-89C0-3CD74A5097A3}"/>
              </a:ext>
            </a:extLst>
          </p:cNvPr>
          <p:cNvSpPr/>
          <p:nvPr/>
        </p:nvSpPr>
        <p:spPr>
          <a:xfrm>
            <a:off x="1193057" y="5105059"/>
            <a:ext cx="3536195" cy="507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4">
            <a:extLst>
              <a:ext uri="{FF2B5EF4-FFF2-40B4-BE49-F238E27FC236}">
                <a16:creationId xmlns:a16="http://schemas.microsoft.com/office/drawing/2014/main" id="{6F7EE77E-ED53-C94B-98B5-5F285855C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1" y="1644822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C3F97654-8A9B-4640-A32E-A293A38B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003" y="1664934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58839" y="26828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</p:grpSp>
      <p:sp>
        <p:nvSpPr>
          <p:cNvPr id="32" name="Oval 24">
            <a:extLst>
              <a:ext uri="{FF2B5EF4-FFF2-40B4-BE49-F238E27FC236}">
                <a16:creationId xmlns:a16="http://schemas.microsoft.com/office/drawing/2014/main" id="{16A34343-0998-42BB-80E4-28FB10F8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774" y="3890396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sp>
        <p:nvSpPr>
          <p:cNvPr id="36" name="Oval 28">
            <a:extLst>
              <a:ext uri="{FF2B5EF4-FFF2-40B4-BE49-F238E27FC236}">
                <a16:creationId xmlns:a16="http://schemas.microsoft.com/office/drawing/2014/main" id="{4699FCCF-8ACA-4F41-97A7-AD2C08AE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1" y="3836704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2471303" y="197111"/>
            <a:ext cx="7247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HEALTH AND WELLNESS IMPACT</a:t>
            </a: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A1BD9-59BD-467C-9A84-D6A5E4382773}"/>
              </a:ext>
            </a:extLst>
          </p:cNvPr>
          <p:cNvSpPr txBox="1"/>
          <p:nvPr/>
        </p:nvSpPr>
        <p:spPr>
          <a:xfrm>
            <a:off x="2757824" y="1008346"/>
            <a:ext cx="15946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Injury Prevention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80BC47-47FB-44F3-9E0B-80B83E426031}"/>
              </a:ext>
            </a:extLst>
          </p:cNvPr>
          <p:cNvSpPr txBox="1"/>
          <p:nvPr/>
        </p:nvSpPr>
        <p:spPr>
          <a:xfrm>
            <a:off x="7725193" y="1008346"/>
            <a:ext cx="15946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Balanced Schedule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571B2F-0463-48D1-8CC7-EA6BC8F3FB67}"/>
              </a:ext>
            </a:extLst>
          </p:cNvPr>
          <p:cNvSpPr txBox="1"/>
          <p:nvPr/>
        </p:nvSpPr>
        <p:spPr>
          <a:xfrm>
            <a:off x="2357015" y="3531755"/>
            <a:ext cx="2577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Re-Injury Prevention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109C55-9EBC-4778-80D4-D55D22307915}"/>
              </a:ext>
            </a:extLst>
          </p:cNvPr>
          <p:cNvSpPr txBox="1"/>
          <p:nvPr/>
        </p:nvSpPr>
        <p:spPr>
          <a:xfrm>
            <a:off x="6572851" y="3496805"/>
            <a:ext cx="40198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Reduced Psychological Pressure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0985" y="1918289"/>
            <a:ext cx="292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Prevents Match Congestion and Load Spiking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2006" y="1863455"/>
            <a:ext cx="292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Consistent Balance of Academics, Athletics, and Student Life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85170" y="4028910"/>
            <a:ext cx="292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Discourages Rushed Return From Injury Due to Compact Season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22006" y="3990592"/>
            <a:ext cx="292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Allows Time to Recover from Injury and Time to Acclimate to College</a:t>
            </a:r>
          </a:p>
        </p:txBody>
      </p:sp>
    </p:spTree>
    <p:extLst>
      <p:ext uri="{BB962C8B-B14F-4D97-AF65-F5344CB8AC3E}">
        <p14:creationId xmlns:p14="http://schemas.microsoft.com/office/powerpoint/2010/main" val="33196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2" grpId="0" animBg="1"/>
      <p:bldP spid="36" grpId="0" animBg="1"/>
      <p:bldP spid="31" grpId="0"/>
      <p:bldP spid="34" grpId="0"/>
      <p:bldP spid="37" grpId="0"/>
      <p:bldP spid="38" grpId="0"/>
      <p:bldP spid="3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2471303" y="197111"/>
            <a:ext cx="7247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HEALTH AND WELLNESS IMPACT</a:t>
            </a: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C01A29-F94F-1E47-B712-F0CE53D8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9" y="1017533"/>
            <a:ext cx="111633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2471303" y="197111"/>
            <a:ext cx="7247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HEALTH AND WELLNESS IMPACT</a:t>
            </a: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122790-DAF0-4126-87AA-3CA293473DB4}"/>
              </a:ext>
            </a:extLst>
          </p:cNvPr>
          <p:cNvSpPr/>
          <p:nvPr/>
        </p:nvSpPr>
        <p:spPr>
          <a:xfrm>
            <a:off x="3953046" y="1697082"/>
            <a:ext cx="4284026" cy="26462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“The injury rate was significantly higher when players played 2 matches per week versus 1 match per week. (25.6 vs 4.1 injuries per 1000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hrs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of exposure)” -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Dupont, G.,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Nedelec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, M., McCall, A., McCormack, D.,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Berthoin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, S.,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Wisloff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, U. Effect of 2 soccer matches in a week on physical performance and injury rate. (2010) American Journal of Sports Medicine, 38 (9), pp. 1752-1758.</a:t>
            </a:r>
          </a:p>
        </p:txBody>
      </p:sp>
    </p:spTree>
    <p:extLst>
      <p:ext uri="{BB962C8B-B14F-4D97-AF65-F5344CB8AC3E}">
        <p14:creationId xmlns:p14="http://schemas.microsoft.com/office/powerpoint/2010/main" val="23618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AB7EB0-0BA3-054F-9082-D8CF7671AF23}"/>
              </a:ext>
            </a:extLst>
          </p:cNvPr>
          <p:cNvSpPr txBox="1"/>
          <p:nvPr/>
        </p:nvSpPr>
        <p:spPr>
          <a:xfrm>
            <a:off x="503630" y="268609"/>
            <a:ext cx="108968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NCAA Report:  Prevention of Catastrophic Injury &amp; Death in the Intercollegiate Athletes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Medium" panose="02000503020000020003" pitchFamily="2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1EA7C-5991-404C-847C-4D1F07DDCB0A}"/>
              </a:ext>
            </a:extLst>
          </p:cNvPr>
          <p:cNvSpPr/>
          <p:nvPr/>
        </p:nvSpPr>
        <p:spPr>
          <a:xfrm>
            <a:off x="3953987" y="2105874"/>
            <a:ext cx="4284026" cy="26462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Avenir Medium" panose="02000503020000020003" pitchFamily="2" charset="0"/>
              </a:rPr>
              <a:t>“It takes approximately seven to 10 days for the body to acclimatize to the physiologic and environmental stresses placed upon it at the start of a conditioning or practice period, especially during periods of warm or hot weather.”</a:t>
            </a:r>
          </a:p>
        </p:txBody>
      </p:sp>
    </p:spTree>
    <p:extLst>
      <p:ext uri="{BB962C8B-B14F-4D97-AF65-F5344CB8AC3E}">
        <p14:creationId xmlns:p14="http://schemas.microsoft.com/office/powerpoint/2010/main" val="9903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38410-A63C-2648-8207-8BC706CBA94C}"/>
              </a:ext>
            </a:extLst>
          </p:cNvPr>
          <p:cNvSpPr txBox="1"/>
          <p:nvPr/>
        </p:nvSpPr>
        <p:spPr>
          <a:xfrm>
            <a:off x="501446" y="268606"/>
            <a:ext cx="1123560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NCAA Sports Science Report Summary:  Study Conducted by the Korey Stringer Institute (University of Connecticut)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Medium" panose="02000503020000020003" pitchFamily="2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66600B-BA63-674A-8378-50EF877ADF5B}"/>
              </a:ext>
            </a:extLst>
          </p:cNvPr>
          <p:cNvSpPr/>
          <p:nvPr/>
        </p:nvSpPr>
        <p:spPr>
          <a:xfrm>
            <a:off x="3977237" y="2105874"/>
            <a:ext cx="4284026" cy="26462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“…preseason injuries occurring in practices were substantially higher than at any other point in the season or postseason…”</a:t>
            </a:r>
          </a:p>
          <a:p>
            <a:pPr lvl="0" algn="ctr">
              <a:defRPr/>
            </a:pP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Medium" panose="02000503020000020003" pitchFamily="2" charset="0"/>
            </a:endParaRPr>
          </a:p>
          <a:p>
            <a:pPr lvl="0" algn="ctr">
              <a:defRPr/>
            </a:pPr>
            <a:r>
              <a:rPr lang="en-US" alt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“…higher rates of injuries when matches occurred with 5 or less days of rest between games…”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4">
            <a:extLst>
              <a:ext uri="{FF2B5EF4-FFF2-40B4-BE49-F238E27FC236}">
                <a16:creationId xmlns:a16="http://schemas.microsoft.com/office/drawing/2014/main" id="{9AF1DD99-4B29-BA48-A7BD-8A9C5680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984" y="1332443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7DE8B47F-9441-8045-80DD-2EF9BCECD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645" y="1341230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7750" y="3006896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</a:endParaRPr>
            </a:p>
          </p:txBody>
        </p:sp>
      </p:grpSp>
      <p:sp>
        <p:nvSpPr>
          <p:cNvPr id="32" name="Oval 24">
            <a:extLst>
              <a:ext uri="{FF2B5EF4-FFF2-40B4-BE49-F238E27FC236}">
                <a16:creationId xmlns:a16="http://schemas.microsoft.com/office/drawing/2014/main" id="{16A34343-0998-42BB-80E4-28FB10F8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984" y="3722512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sp>
        <p:nvSpPr>
          <p:cNvPr id="36" name="Oval 28">
            <a:extLst>
              <a:ext uri="{FF2B5EF4-FFF2-40B4-BE49-F238E27FC236}">
                <a16:creationId xmlns:a16="http://schemas.microsoft.com/office/drawing/2014/main" id="{4699FCCF-8ACA-4F41-97A7-AD2C08AE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645" y="3731299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3953987" y="87844"/>
            <a:ext cx="42840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ACADEMIC IMPACT</a:t>
            </a: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A1BD9-59BD-467C-9A84-D6A5E4382773}"/>
              </a:ext>
            </a:extLst>
          </p:cNvPr>
          <p:cNvSpPr txBox="1"/>
          <p:nvPr/>
        </p:nvSpPr>
        <p:spPr>
          <a:xfrm>
            <a:off x="1959881" y="908996"/>
            <a:ext cx="33574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Reduced Missed Class 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80BC47-47FB-44F3-9E0B-80B83E426031}"/>
              </a:ext>
            </a:extLst>
          </p:cNvPr>
          <p:cNvSpPr txBox="1"/>
          <p:nvPr/>
        </p:nvSpPr>
        <p:spPr>
          <a:xfrm>
            <a:off x="6456031" y="908996"/>
            <a:ext cx="38828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Graduation and Retention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571B2F-0463-48D1-8CC7-EA6BC8F3FB67}"/>
              </a:ext>
            </a:extLst>
          </p:cNvPr>
          <p:cNvSpPr txBox="1"/>
          <p:nvPr/>
        </p:nvSpPr>
        <p:spPr>
          <a:xfrm>
            <a:off x="2190424" y="3093310"/>
            <a:ext cx="282736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Supports Transition to College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109C55-9EBC-4778-80D4-D55D22307915}"/>
              </a:ext>
            </a:extLst>
          </p:cNvPr>
          <p:cNvSpPr txBox="1"/>
          <p:nvPr/>
        </p:nvSpPr>
        <p:spPr>
          <a:xfrm>
            <a:off x="6837048" y="3093310"/>
            <a:ext cx="31979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High-Impact Educational Experiences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824" y="1463300"/>
            <a:ext cx="292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Decrease of midweek games from between 6 - 8 in one semester to 3 over two semesters.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1919" y="1552222"/>
            <a:ext cx="292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Discourages Mid-Year and Early Departure for MLS Draft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1919" y="4044720"/>
            <a:ext cx="292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Summer Study Abroad and Internships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6536" y="3879011"/>
            <a:ext cx="2921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Uninterrupted First Year 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4472C4">
                  <a:lumMod val="50000"/>
                </a:srgbClr>
              </a:solidFill>
              <a:latin typeface="Avenir Medium" panose="02000503020000020003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Extensive 1</a:t>
            </a:r>
            <a:r>
              <a:rPr kumimoji="0" lang="en-US" sz="180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st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</a:rPr>
              <a:t> Semester Final Exam Preparation Period</a:t>
            </a:r>
          </a:p>
        </p:txBody>
      </p:sp>
    </p:spTree>
    <p:extLst>
      <p:ext uri="{BB962C8B-B14F-4D97-AF65-F5344CB8AC3E}">
        <p14:creationId xmlns:p14="http://schemas.microsoft.com/office/powerpoint/2010/main" val="5697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6" grpId="0" animBg="1"/>
      <p:bldP spid="31" grpId="0"/>
      <p:bldP spid="34" grpId="0"/>
      <p:bldP spid="37" grpId="0"/>
      <p:bldP spid="38" grpId="0"/>
      <p:bldP spid="3" grpId="0"/>
      <p:bldP spid="39" grpId="0"/>
      <p:bldP spid="41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2054773" y="131473"/>
            <a:ext cx="80824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STUDENT-ATHLETE EXPERIENCE IMPACT</a:t>
            </a: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4" name="Picture 5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8DF7DD-CB07-BD4C-85B5-07BCFA5F0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776" y="1107716"/>
            <a:ext cx="9844447" cy="39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4">
            <a:extLst>
              <a:ext uri="{FF2B5EF4-FFF2-40B4-BE49-F238E27FC236}">
                <a16:creationId xmlns:a16="http://schemas.microsoft.com/office/drawing/2014/main" id="{69D6B916-EAA6-0546-8D4D-F4FC6CFE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330" y="1679739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C0FDBBB-40DF-5A49-A499-8208D5B9A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582" y="1680342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47448" y="2857857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endParaRPr>
            </a:p>
          </p:txBody>
        </p:sp>
      </p:grpSp>
      <p:sp>
        <p:nvSpPr>
          <p:cNvPr id="32" name="Oval 24">
            <a:extLst>
              <a:ext uri="{FF2B5EF4-FFF2-40B4-BE49-F238E27FC236}">
                <a16:creationId xmlns:a16="http://schemas.microsoft.com/office/drawing/2014/main" id="{16A34343-0998-42BB-80E4-28FB10F8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330" y="4107370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36" name="Oval 28">
            <a:extLst>
              <a:ext uri="{FF2B5EF4-FFF2-40B4-BE49-F238E27FC236}">
                <a16:creationId xmlns:a16="http://schemas.microsoft.com/office/drawing/2014/main" id="{4699FCCF-8ACA-4F41-97A7-AD2C08AE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582" y="4114941"/>
            <a:ext cx="1271588" cy="1273175"/>
          </a:xfrm>
          <a:prstGeom prst="ellipse">
            <a:avLst/>
          </a:prstGeom>
          <a:solidFill>
            <a:srgbClr val="6CABC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1690668" y="122317"/>
            <a:ext cx="8810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ALIGNMENT WITH GROWTH OF THE SPORT</a:t>
            </a: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A1BD9-59BD-467C-9A84-D6A5E4382773}"/>
              </a:ext>
            </a:extLst>
          </p:cNvPr>
          <p:cNvSpPr txBox="1"/>
          <p:nvPr/>
        </p:nvSpPr>
        <p:spPr>
          <a:xfrm>
            <a:off x="3220889" y="988194"/>
            <a:ext cx="15946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Time to Train and Develop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80BC47-47FB-44F3-9E0B-80B83E426031}"/>
              </a:ext>
            </a:extLst>
          </p:cNvPr>
          <p:cNvSpPr txBox="1"/>
          <p:nvPr/>
        </p:nvSpPr>
        <p:spPr>
          <a:xfrm>
            <a:off x="7416490" y="988194"/>
            <a:ext cx="16791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Enhanced Fan Experience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571B2F-0463-48D1-8CC7-EA6BC8F3FB67}"/>
              </a:ext>
            </a:extLst>
          </p:cNvPr>
          <p:cNvSpPr txBox="1"/>
          <p:nvPr/>
        </p:nvSpPr>
        <p:spPr>
          <a:xfrm>
            <a:off x="2418219" y="3503698"/>
            <a:ext cx="3008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Improved Quality of Training and Games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109C55-9EBC-4778-80D4-D55D22307915}"/>
              </a:ext>
            </a:extLst>
          </p:cNvPr>
          <p:cNvSpPr txBox="1"/>
          <p:nvPr/>
        </p:nvSpPr>
        <p:spPr>
          <a:xfrm>
            <a:off x="6797388" y="3491015"/>
            <a:ext cx="30781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Proper Balance of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4961" y="1827587"/>
            <a:ext cx="292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One Game per Seven Days Aligns with All Other Competitive Leagues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19993" y="1908691"/>
            <a:ext cx="292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Weekend Matches and Improved Quality of Play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57105" y="4372998"/>
            <a:ext cx="348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Currently Too Many in the Fall, Too Few in the Spring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0959" y="4291477"/>
            <a:ext cx="4245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Proper Ratios Allow Improved Performance Resulting in a More Positive Athletic Experience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377777-E244-1944-B154-6E5A80BA17F4}"/>
              </a:ext>
            </a:extLst>
          </p:cNvPr>
          <p:cNvSpPr txBox="1"/>
          <p:nvPr/>
        </p:nvSpPr>
        <p:spPr>
          <a:xfrm>
            <a:off x="869711" y="7703393"/>
            <a:ext cx="10452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COLLEGE SOCCER COULD BE THE BEST U23 LEAGUE IN THE WORLD</a:t>
            </a: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Already appealing to top youth players internationally</a:t>
            </a: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As of the 2018 Season 34% of Division I men’s soccer players are internationals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This is a 62% increase since 2013</a:t>
            </a: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0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6" grpId="0" animBg="1"/>
      <p:bldP spid="31" grpId="0"/>
      <p:bldP spid="34" grpId="0"/>
      <p:bldP spid="37" grpId="0"/>
      <p:bldP spid="38" grpId="0"/>
      <p:bldP spid="3" grpId="0"/>
      <p:bldP spid="39" grpId="0"/>
      <p:bldP spid="41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9DD8AF-C3C4-824C-9203-03D9DF3FC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11" y="876906"/>
            <a:ext cx="9680361" cy="5656424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1690668" y="122317"/>
            <a:ext cx="8810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ALIGNMENT WITH GROWTH OF THE SPORT</a:t>
            </a:r>
          </a:p>
        </p:txBody>
      </p: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377777-E244-1944-B154-6E5A80BA17F4}"/>
              </a:ext>
            </a:extLst>
          </p:cNvPr>
          <p:cNvSpPr txBox="1"/>
          <p:nvPr/>
        </p:nvSpPr>
        <p:spPr>
          <a:xfrm>
            <a:off x="869711" y="7703393"/>
            <a:ext cx="10452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COLLEGE SOCCER COULD BE THE BEST U23 LEAGUE IN THE WORLD</a:t>
            </a: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Already appealing to top youth players internationally</a:t>
            </a: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As of the 2018 Season 34% of Division I men’s soccer players are internationals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This is a 62% increase since 2013</a:t>
            </a:r>
          </a:p>
          <a:p>
            <a:pPr marL="285750" marR="0" lvl="0" indent="-1280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1836391" y="1705451"/>
            <a:ext cx="851921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800" cap="all" dirty="0">
                <a:solidFill>
                  <a:prstClr val="black"/>
                </a:solidFill>
                <a:latin typeface="Avenir Medium" panose="02000503020000020003" pitchFamily="2" charset="0"/>
                <a:hlinkClick r:id="rId4"/>
              </a:rPr>
              <a:t>www.21stcenturymodel.org</a:t>
            </a:r>
            <a:endParaRPr lang="en-US" sz="2800" cap="all" dirty="0">
              <a:solidFill>
                <a:prstClr val="black"/>
              </a:solidFill>
              <a:latin typeface="Avenir Medium" panose="02000503020000020003" pitchFamily="2" charset="0"/>
            </a:endParaRPr>
          </a:p>
          <a:p>
            <a:pPr algn="ctr" defTabSz="457200"/>
            <a:endParaRPr lang="en-US" sz="2800" cap="all" dirty="0">
              <a:solidFill>
                <a:prstClr val="black"/>
              </a:solidFill>
              <a:latin typeface="Avenir Medium" panose="02000503020000020003" pitchFamily="2" charset="0"/>
            </a:endParaRPr>
          </a:p>
          <a:p>
            <a:pPr algn="ctr" defTabSz="457200"/>
            <a:r>
              <a:rPr lang="en-US" sz="2800" cap="all" dirty="0">
                <a:solidFill>
                  <a:prstClr val="black"/>
                </a:solidFill>
                <a:latin typeface="Avenir Medium" panose="02000503020000020003" pitchFamily="2" charset="0"/>
              </a:rPr>
              <a:t>All information presented can be found on the 21</a:t>
            </a:r>
            <a:r>
              <a:rPr lang="en-US" sz="2800" cap="all" baseline="30000" dirty="0">
                <a:solidFill>
                  <a:prstClr val="black"/>
                </a:solidFill>
                <a:latin typeface="Avenir Medium" panose="02000503020000020003" pitchFamily="2" charset="0"/>
              </a:rPr>
              <a:t>st</a:t>
            </a:r>
            <a:r>
              <a:rPr lang="en-US" sz="2800" cap="all" dirty="0">
                <a:solidFill>
                  <a:prstClr val="black"/>
                </a:solidFill>
                <a:latin typeface="Avenir Medium" panose="02000503020000020003" pitchFamily="2" charset="0"/>
              </a:rPr>
              <a:t> century model website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5" y="7025066"/>
            <a:ext cx="846900" cy="8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672865" y="134571"/>
            <a:ext cx="10846270" cy="5055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SUPPORT OF THE 21</a:t>
            </a:r>
            <a:r>
              <a:rPr lang="en-US" sz="3200" b="1" baseline="30000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st</a:t>
            </a: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 CENTURY MODEL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picture containing device, room, table&#10;&#10;Description automatically generated">
            <a:extLst>
              <a:ext uri="{FF2B5EF4-FFF2-40B4-BE49-F238E27FC236}">
                <a16:creationId xmlns:a16="http://schemas.microsoft.com/office/drawing/2014/main" id="{0CE87651-A944-A440-8C0A-A2D11F24B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80" y="945906"/>
            <a:ext cx="7914545" cy="3996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DC2D6-F078-F340-BE99-4CBE1AEB423B}"/>
              </a:ext>
            </a:extLst>
          </p:cNvPr>
          <p:cNvSpPr txBox="1"/>
          <p:nvPr/>
        </p:nvSpPr>
        <p:spPr>
          <a:xfrm>
            <a:off x="7351019" y="2193875"/>
            <a:ext cx="47177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2017 NCAA Time Demands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70% of Student Athletes Expressed Support for a Two Semester Championship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30C4F7-8464-2242-8A74-A82067F2A8A7}"/>
              </a:ext>
            </a:extLst>
          </p:cNvPr>
          <p:cNvSpPr/>
          <p:nvPr/>
        </p:nvSpPr>
        <p:spPr>
          <a:xfrm>
            <a:off x="7333090" y="2123830"/>
            <a:ext cx="4717774" cy="1001864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7BF380F0-E581-41AD-B9B8-4693DE21F634}"/>
              </a:ext>
            </a:extLst>
          </p:cNvPr>
          <p:cNvSpPr txBox="1"/>
          <p:nvPr/>
        </p:nvSpPr>
        <p:spPr>
          <a:xfrm>
            <a:off x="697982" y="171760"/>
            <a:ext cx="4963342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GENERAL CONCERNS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5A790B0A-0491-4358-8078-EF85845DE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582" y="3105943"/>
            <a:ext cx="611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COULD IT HURT TEAM ACADEMIC PROGRESS RATE (APR)? WHAT ABOUT THE DRAFT?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F4665-B251-45F6-9283-466800F816F3}"/>
              </a:ext>
            </a:extLst>
          </p:cNvPr>
          <p:cNvSpPr txBox="1"/>
          <p:nvPr/>
        </p:nvSpPr>
        <p:spPr>
          <a:xfrm>
            <a:off x="545582" y="897422"/>
            <a:ext cx="555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IS IT BAD FOR ACADEMIC WELL-BEING?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F543F-A05A-49C8-848D-FF11A40CEAC0}"/>
              </a:ext>
            </a:extLst>
          </p:cNvPr>
          <p:cNvSpPr txBox="1"/>
          <p:nvPr/>
        </p:nvSpPr>
        <p:spPr>
          <a:xfrm>
            <a:off x="6659185" y="3695490"/>
            <a:ext cx="530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Will diminish number of terms available to rectify eligibility issues.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Should legislation be crafted to benefit the health, well-being and academic success of all student-athletes in mind OR for the few who cannot meet minimum academic standards?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B768B-6B50-4B2D-B760-52D2A1D733E8}"/>
              </a:ext>
            </a:extLst>
          </p:cNvPr>
          <p:cNvSpPr txBox="1"/>
          <p:nvPr/>
        </p:nvSpPr>
        <p:spPr>
          <a:xfrm>
            <a:off x="6733400" y="1275863"/>
            <a:ext cx="5235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Spring semester provides an opportunity to take a heavier course 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Data collected from 8 of 12 ACC institutions suggests that there is not significant difference between Fall and Spring credit hours attempted - 13.8 (Fall) to 14.1 (Spring).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40513-7AFF-4C59-8840-91AB4D0C1740}"/>
              </a:ext>
            </a:extLst>
          </p:cNvPr>
          <p:cNvSpPr txBox="1"/>
          <p:nvPr/>
        </p:nvSpPr>
        <p:spPr>
          <a:xfrm>
            <a:off x="983735" y="1275863"/>
            <a:ext cx="5550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Negative impact of postseason play occurring during the Spring final examination period.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Postseason play in the current model occurs during the Fall term final examination period.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8A2A11-01B2-F247-B514-74074B8E49A2}"/>
              </a:ext>
            </a:extLst>
          </p:cNvPr>
          <p:cNvSpPr txBox="1"/>
          <p:nvPr/>
        </p:nvSpPr>
        <p:spPr>
          <a:xfrm>
            <a:off x="983735" y="3745348"/>
            <a:ext cx="555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Decreased APR due to student-athletes declaring for the MLS Draft in January.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This legislation is designed for the 4000+ Student Athletes that DI College soccer, not the 40 who move on to the MLS</a:t>
            </a:r>
          </a:p>
        </p:txBody>
      </p:sp>
    </p:spTree>
    <p:extLst>
      <p:ext uri="{BB962C8B-B14F-4D97-AF65-F5344CB8AC3E}">
        <p14:creationId xmlns:p14="http://schemas.microsoft.com/office/powerpoint/2010/main" val="22369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6" grpId="0"/>
      <p:bldP spid="16" grpId="1"/>
      <p:bldP spid="17" grpId="0"/>
      <p:bldP spid="17" grpId="1"/>
      <p:bldP spid="18" grpId="0"/>
      <p:bldP spid="18" grpId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7BF380F0-E581-41AD-B9B8-4693DE21F634}"/>
              </a:ext>
            </a:extLst>
          </p:cNvPr>
          <p:cNvSpPr txBox="1"/>
          <p:nvPr/>
        </p:nvSpPr>
        <p:spPr>
          <a:xfrm>
            <a:off x="697982" y="171760"/>
            <a:ext cx="4963342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GENERAL CONCERNS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5A790B0A-0491-4358-8078-EF85845DE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1800" y="2274838"/>
            <a:ext cx="3646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Pressure of being “in-season” during both semesters could be a distraction.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Is it a distraction for Basketball, Tennis, Golf, Ice Hockey, Wrestling, Swimming &amp; Diving, Track &amp; Field who currently have operate in a two-semester model?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867" y="1251591"/>
            <a:ext cx="537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IS IT BAD FOR ATHLETIC WELL-BEING?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E8189-0538-4034-9520-A95BA1D430B5}"/>
              </a:ext>
            </a:extLst>
          </p:cNvPr>
          <p:cNvSpPr txBox="1"/>
          <p:nvPr/>
        </p:nvSpPr>
        <p:spPr>
          <a:xfrm>
            <a:off x="8466792" y="2274838"/>
            <a:ext cx="3725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Diminish time for student-athletes to have surgery outside of the competition schedule.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Allows student-athletes to miss less games due to minor injuries and provides proper recovery, Well balanced schedule will reduce injuries.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3B6C5E-3D90-4956-9175-901F850E3FF5}"/>
              </a:ext>
            </a:extLst>
          </p:cNvPr>
          <p:cNvSpPr txBox="1"/>
          <p:nvPr/>
        </p:nvSpPr>
        <p:spPr>
          <a:xfrm>
            <a:off x="258270" y="2247895"/>
            <a:ext cx="3725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Will result in a loss of a “developmental” season.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Presently, there are very few quality training opportunities due to the need for constant recovery. This prohibits all student-athletes from quality training in the Fall.</a:t>
            </a:r>
          </a:p>
        </p:txBody>
      </p:sp>
    </p:spTree>
    <p:extLst>
      <p:ext uri="{BB962C8B-B14F-4D97-AF65-F5344CB8AC3E}">
        <p14:creationId xmlns:p14="http://schemas.microsoft.com/office/powerpoint/2010/main" val="37355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7BF380F0-E581-41AD-B9B8-4693DE21F634}"/>
              </a:ext>
            </a:extLst>
          </p:cNvPr>
          <p:cNvSpPr txBox="1"/>
          <p:nvPr/>
        </p:nvSpPr>
        <p:spPr>
          <a:xfrm>
            <a:off x="697982" y="171760"/>
            <a:ext cx="4963342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GENERAL CONCERNS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5A790B0A-0491-4358-8078-EF85845DE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682" y="973073"/>
            <a:ext cx="597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WILL IT INCREASE FACILITY CONFLICTS WITH SPRING SPORTS?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682" y="1853472"/>
            <a:ext cx="587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WHAT IF WOMEN’S SOCCER ALSO WANTS TO CHANGE THEIR PLAYING SEASON?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3F4124-FCBE-48D8-9579-FA86552CBF03}"/>
              </a:ext>
            </a:extLst>
          </p:cNvPr>
          <p:cNvSpPr txBox="1"/>
          <p:nvPr/>
        </p:nvSpPr>
        <p:spPr>
          <a:xfrm>
            <a:off x="7455183" y="413578"/>
            <a:ext cx="3725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Programs will look to secure facilities during the same practice and game times.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Soccer currently uses facilities and staff during the Spring semester. Total number of days in the playing season remains unchanged. ACC data suggests as few as six (6) additional days.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592B4-433E-4102-AED9-197DD5457B44}"/>
              </a:ext>
            </a:extLst>
          </p:cNvPr>
          <p:cNvSpPr txBox="1"/>
          <p:nvPr/>
        </p:nvSpPr>
        <p:spPr>
          <a:xfrm>
            <a:off x="7455183" y="3429000"/>
            <a:ext cx="3725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Could increase conflicts with facilities and staff, result in an unbalanced number of championships.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RESPONSE: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Only 50% of Women’s Soccer coaches and 17% of Women’s Soccer student-athletes have expressed support for a two-semester model. </a:t>
            </a:r>
          </a:p>
        </p:txBody>
      </p:sp>
    </p:spTree>
    <p:extLst>
      <p:ext uri="{BB962C8B-B14F-4D97-AF65-F5344CB8AC3E}">
        <p14:creationId xmlns:p14="http://schemas.microsoft.com/office/powerpoint/2010/main" val="9970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  <p:bldP spid="22" grpId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A189A-EFB5-9149-A5C0-28DC7BF9E03C}"/>
              </a:ext>
            </a:extLst>
          </p:cNvPr>
          <p:cNvSpPr txBox="1"/>
          <p:nvPr/>
        </p:nvSpPr>
        <p:spPr>
          <a:xfrm>
            <a:off x="1383322" y="7375047"/>
            <a:ext cx="8965365" cy="21939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dirty="0">
                <a:latin typeface="Avenir Medium" panose="02000503020000020003" pitchFamily="2" charset="0"/>
              </a:rPr>
              <a:t>C</a:t>
            </a:r>
            <a:r>
              <a:rPr lang="en-US" sz="2400" b="0" dirty="0">
                <a:latin typeface="Avenir Medium" panose="02000503020000020003" pitchFamily="2" charset="0"/>
              </a:rPr>
              <a:t>OMMITTEE ON COMPETITIVE </a:t>
            </a:r>
            <a:r>
              <a:rPr lang="en-US" sz="3200" dirty="0">
                <a:latin typeface="Avenir Medium" panose="02000503020000020003" pitchFamily="2" charset="0"/>
              </a:rPr>
              <a:t>S</a:t>
            </a:r>
            <a:r>
              <a:rPr lang="en-US" sz="2400" b="0" dirty="0">
                <a:latin typeface="Avenir Medium" panose="02000503020000020003" pitchFamily="2" charset="0"/>
              </a:rPr>
              <a:t>AFEGUARDS AND </a:t>
            </a:r>
            <a:r>
              <a:rPr lang="en-US" sz="3200" dirty="0">
                <a:latin typeface="Avenir Medium" panose="02000503020000020003" pitchFamily="2" charset="0"/>
              </a:rPr>
              <a:t>M</a:t>
            </a:r>
            <a:r>
              <a:rPr lang="en-US" sz="2400" b="0" dirty="0">
                <a:latin typeface="Avenir Medium" panose="02000503020000020003" pitchFamily="2" charset="0"/>
              </a:rPr>
              <a:t>EDICAL </a:t>
            </a:r>
            <a:r>
              <a:rPr lang="en-US" sz="3200" dirty="0">
                <a:latin typeface="Avenir Medium" panose="02000503020000020003" pitchFamily="2" charset="0"/>
              </a:rPr>
              <a:t>A</a:t>
            </a:r>
            <a:r>
              <a:rPr lang="en-US" sz="2400" b="0" dirty="0">
                <a:latin typeface="Avenir Medium" panose="02000503020000020003" pitchFamily="2" charset="0"/>
              </a:rPr>
              <a:t>SPECTS OF </a:t>
            </a:r>
            <a:r>
              <a:rPr lang="en-US" sz="3200" dirty="0">
                <a:latin typeface="Avenir Medium" panose="02000503020000020003" pitchFamily="2" charset="0"/>
              </a:rPr>
              <a:t>S</a:t>
            </a:r>
            <a:r>
              <a:rPr lang="en-US" sz="2400" b="0" dirty="0">
                <a:latin typeface="Avenir Medium" panose="02000503020000020003" pitchFamily="2" charset="0"/>
              </a:rPr>
              <a:t>PORTS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472C4">
                    <a:lumMod val="50000"/>
                  </a:srgbClr>
                </a:solidFill>
                <a:latin typeface="Avenir Medium" panose="02000503020000020003" pitchFamily="2" charset="0"/>
              </a:rPr>
              <a:t>Statement on Soccer Study </a:t>
            </a:r>
            <a:endParaRPr lang="en-US" sz="2400" b="0" dirty="0">
              <a:latin typeface="Avenir Medium" panose="02000503020000020003" pitchFamily="2" charset="0"/>
            </a:endParaRP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63652F-12EC-F940-A4A6-727C5E34E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986" y="1714710"/>
            <a:ext cx="2348534" cy="8366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C16C93-997A-9349-AE8B-9934AB9F052C}"/>
              </a:ext>
            </a:extLst>
          </p:cNvPr>
          <p:cNvSpPr/>
          <p:nvPr/>
        </p:nvSpPr>
        <p:spPr>
          <a:xfrm>
            <a:off x="1843314" y="1323984"/>
            <a:ext cx="8505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Co-Sponsoring legislation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4C7C72E-8B66-2347-84D7-EB4F3729B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526" y="1757188"/>
            <a:ext cx="1951630" cy="742534"/>
          </a:xfrm>
          <a:prstGeom prst="rect">
            <a:avLst/>
          </a:prstGeom>
        </p:spPr>
      </p:pic>
      <p:pic>
        <p:nvPicPr>
          <p:cNvPr id="9" name="Picture 8" descr="A black sign with white letters&#10;&#10;Description automatically generated">
            <a:extLst>
              <a:ext uri="{FF2B5EF4-FFF2-40B4-BE49-F238E27FC236}">
                <a16:creationId xmlns:a16="http://schemas.microsoft.com/office/drawing/2014/main" id="{0D679280-3F5D-BB48-80A7-1941EB782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894" y="3379913"/>
            <a:ext cx="898210" cy="11330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776321-3AB1-4245-8DB9-E6B3B83A9B58}"/>
              </a:ext>
            </a:extLst>
          </p:cNvPr>
          <p:cNvSpPr/>
          <p:nvPr/>
        </p:nvSpPr>
        <p:spPr>
          <a:xfrm>
            <a:off x="1955655" y="2849438"/>
            <a:ext cx="8505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WITH SUPPORT OF </a:t>
            </a:r>
          </a:p>
        </p:txBody>
      </p:sp>
    </p:spTree>
    <p:extLst>
      <p:ext uri="{BB962C8B-B14F-4D97-AF65-F5344CB8AC3E}">
        <p14:creationId xmlns:p14="http://schemas.microsoft.com/office/powerpoint/2010/main" val="15320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C2593-577B-F343-96F6-9CCCCA867995}"/>
              </a:ext>
            </a:extLst>
          </p:cNvPr>
          <p:cNvSpPr/>
          <p:nvPr/>
        </p:nvSpPr>
        <p:spPr>
          <a:xfrm>
            <a:off x="1799768" y="1198389"/>
            <a:ext cx="839056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algn="ctr" defTabSz="457200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RETWEET AND LIKE</a:t>
            </a:r>
          </a:p>
          <a:p>
            <a:pPr marL="54864" algn="ctr" defTabSz="457200"/>
            <a:endParaRPr lang="en-US" sz="1200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marL="3840480" lvl="8" indent="-128016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@21stCMSoccer</a:t>
            </a:r>
          </a:p>
          <a:p>
            <a:pPr marL="640080" lvl="1" indent="-128016" defTabSz="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marL="3840480" lvl="8" indent="-128016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@21stCMSoccer</a:t>
            </a:r>
          </a:p>
          <a:p>
            <a:pPr marL="640080" lvl="1" indent="-128016" defTabSz="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marL="3840480" lvl="8" indent="-128016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@21stCenturyModel.info</a:t>
            </a:r>
          </a:p>
          <a:p>
            <a:pPr marL="3840480" lvl="8" indent="-128016" defTabSz="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algn="ctr" defTabSz="457200"/>
            <a:endParaRPr lang="en-US" sz="1200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algn="ctr" defTabSz="457200"/>
            <a:endParaRPr lang="en-US" sz="1200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algn="ctr" defTabSz="457200"/>
            <a:r>
              <a:rPr lang="en-US" cap="all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USE HASHTAG:  #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21stCenturyModel</a:t>
            </a:r>
            <a:endParaRPr lang="en-US" sz="2400" cap="all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algn="ctr" defTabSz="457200"/>
            <a:endParaRPr lang="en-US" b="1" cap="all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algn="ctr" defTabSz="457200"/>
            <a:endParaRPr lang="en-US" b="1" cap="all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algn="ctr" defTabSz="457200"/>
            <a:r>
              <a:rPr lang="en-US" sz="2800" b="1" cap="all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VISIT </a:t>
            </a:r>
            <a:r>
              <a:rPr lang="en-US" sz="2800" cap="all" dirty="0">
                <a:solidFill>
                  <a:prstClr val="black"/>
                </a:solidFill>
                <a:latin typeface="Avenir Medium" panose="02000503020000020003" pitchFamily="2" charset="0"/>
                <a:hlinkClick r:id="rId3"/>
              </a:rPr>
              <a:t>www.21stcenturymodel.org</a:t>
            </a:r>
            <a:endParaRPr lang="en-US" sz="2800" cap="all" dirty="0">
              <a:solidFill>
                <a:prstClr val="black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BC18E-8435-FA49-8214-C4B216579F06}"/>
              </a:ext>
            </a:extLst>
          </p:cNvPr>
          <p:cNvSpPr/>
          <p:nvPr/>
        </p:nvSpPr>
        <p:spPr>
          <a:xfrm>
            <a:off x="1843313" y="103724"/>
            <a:ext cx="8505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cap="all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For more information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8740AE-490E-E744-A613-4102FD32D409}"/>
              </a:ext>
            </a:extLst>
          </p:cNvPr>
          <p:cNvGrpSpPr/>
          <p:nvPr/>
        </p:nvGrpSpPr>
        <p:grpSpPr>
          <a:xfrm>
            <a:off x="5027059" y="1726016"/>
            <a:ext cx="417646" cy="1448534"/>
            <a:chOff x="312849" y="4266882"/>
            <a:chExt cx="417646" cy="1448534"/>
          </a:xfrm>
        </p:grpSpPr>
        <p:pic>
          <p:nvPicPr>
            <p:cNvPr id="5" name="Picture 4" descr="A picture containing ax&#10;&#10;Description automatically generated">
              <a:extLst>
                <a:ext uri="{FF2B5EF4-FFF2-40B4-BE49-F238E27FC236}">
                  <a16:creationId xmlns:a16="http://schemas.microsoft.com/office/drawing/2014/main" id="{3F866585-F784-7945-BBCC-946FC1F3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49" y="4266882"/>
              <a:ext cx="417646" cy="339690"/>
            </a:xfrm>
            <a:prstGeom prst="rect">
              <a:avLst/>
            </a:prstGeom>
          </p:spPr>
        </p:pic>
        <p:pic>
          <p:nvPicPr>
            <p:cNvPr id="7" name="Picture 6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084A344E-1968-A142-ADB9-77AA3150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697" y="4842535"/>
              <a:ext cx="338900" cy="339690"/>
            </a:xfrm>
            <a:prstGeom prst="rect">
              <a:avLst/>
            </a:prstGeom>
          </p:spPr>
        </p:pic>
        <p:pic>
          <p:nvPicPr>
            <p:cNvPr id="9" name="Picture 8" descr="A drawing of a face&#10;&#10;Description automatically generated">
              <a:extLst>
                <a:ext uri="{FF2B5EF4-FFF2-40B4-BE49-F238E27FC236}">
                  <a16:creationId xmlns:a16="http://schemas.microsoft.com/office/drawing/2014/main" id="{DAD999E6-53E8-CD45-839B-F572A1C0E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697" y="5376516"/>
              <a:ext cx="338900" cy="33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4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31" y="2824164"/>
            <a:ext cx="1083048" cy="10830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2708715" y="292321"/>
            <a:ext cx="6774569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Division I Men’s Soccer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21</a:t>
            </a:r>
            <a:r>
              <a:rPr kumimoji="0" lang="en-US" sz="5400" b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st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 Century Model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“FOR THE PLAYERS, FOR THE GAME”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5" y="7025066"/>
            <a:ext cx="846900" cy="858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49" y="2963366"/>
            <a:ext cx="646933" cy="80464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A744D47-FD78-E243-B3AE-6E168BF44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556" y="3132803"/>
            <a:ext cx="1297369" cy="492594"/>
          </a:xfrm>
          <a:prstGeom prst="rect">
            <a:avLst/>
          </a:prstGeom>
        </p:spPr>
      </p:pic>
      <p:pic>
        <p:nvPicPr>
          <p:cNvPr id="13" name="Picture 12" descr="A black sign with white letters&#10;&#10;Description automatically generated">
            <a:extLst>
              <a:ext uri="{FF2B5EF4-FFF2-40B4-BE49-F238E27FC236}">
                <a16:creationId xmlns:a16="http://schemas.microsoft.com/office/drawing/2014/main" id="{EE6C5E51-1EA8-6343-AC61-384A5F7B8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4417" y="2963366"/>
            <a:ext cx="658991" cy="831468"/>
          </a:xfrm>
          <a:prstGeom prst="rect">
            <a:avLst/>
          </a:prstGeom>
        </p:spPr>
      </p:pic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39D27664-92AA-ED40-8820-65610AF0BE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14" y="2356392"/>
            <a:ext cx="2139950" cy="20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0" y="254746"/>
            <a:ext cx="66725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STATE OF DIVISION I SOCCER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7B45E-57F0-4725-89C0-3CD74A5097A3}"/>
              </a:ext>
            </a:extLst>
          </p:cNvPr>
          <p:cNvSpPr/>
          <p:nvPr/>
        </p:nvSpPr>
        <p:spPr>
          <a:xfrm>
            <a:off x="1193057" y="5105059"/>
            <a:ext cx="3536195" cy="507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US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0E8EB-3951-45C1-8082-6298E6EC4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23"/>
          <a:stretch/>
        </p:blipFill>
        <p:spPr>
          <a:xfrm>
            <a:off x="0" y="929258"/>
            <a:ext cx="5057359" cy="3363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72F45-9F58-48CD-B2BD-F9648E86F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949" y="3062073"/>
            <a:ext cx="4175758" cy="327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BEF04E-C65B-441E-86EB-01F271291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037" y="683017"/>
            <a:ext cx="4431836" cy="2239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DF971-E1B3-44C9-A88E-8ECC16A88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1683" y="3156358"/>
            <a:ext cx="5390317" cy="11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068FE48-293C-42F8-AD38-88FB8CD80E4B}"/>
              </a:ext>
            </a:extLst>
          </p:cNvPr>
          <p:cNvSpPr txBox="1"/>
          <p:nvPr/>
        </p:nvSpPr>
        <p:spPr>
          <a:xfrm>
            <a:off x="1971040" y="1873405"/>
            <a:ext cx="4890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Fall/Championship Segment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13+ weeks with 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regular season game 12 weekends prior to the start of the NCAA Championship (August 24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in 2018)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20 games including up to 3 exhibition games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Typically 17-18 games over 10-11 weeks plus a conference tournament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Required one day off per week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20 hours maximum of CARA per week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E49C5-D2E1-4309-AA51-4CE2BB0D9FBE}"/>
              </a:ext>
            </a:extLst>
          </p:cNvPr>
          <p:cNvSpPr txBox="1"/>
          <p:nvPr/>
        </p:nvSpPr>
        <p:spPr>
          <a:xfrm>
            <a:off x="7301378" y="1873405"/>
            <a:ext cx="48906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Spring/Non-Championship Segment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8+ weeks typically starting in mid-February and ending in late April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8+ weeks in which to use 5 dates of competition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Required one day off per week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20 hours maximum of CARA per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149816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CURRENT CALENDAR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7B45E-57F0-4725-89C0-3CD74A5097A3}"/>
              </a:ext>
            </a:extLst>
          </p:cNvPr>
          <p:cNvSpPr/>
          <p:nvPr/>
        </p:nvSpPr>
        <p:spPr>
          <a:xfrm>
            <a:off x="1193057" y="5105059"/>
            <a:ext cx="3536195" cy="507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11278-BB4C-4B36-969F-231980CB1480}"/>
              </a:ext>
            </a:extLst>
          </p:cNvPr>
          <p:cNvSpPr txBox="1"/>
          <p:nvPr/>
        </p:nvSpPr>
        <p:spPr>
          <a:xfrm>
            <a:off x="852232" y="1146459"/>
            <a:ext cx="667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Current Division I Men’s Soccer playing season – 132 Overall Days</a:t>
            </a:r>
          </a:p>
        </p:txBody>
      </p:sp>
    </p:spTree>
    <p:extLst>
      <p:ext uri="{BB962C8B-B14F-4D97-AF65-F5344CB8AC3E}">
        <p14:creationId xmlns:p14="http://schemas.microsoft.com/office/powerpoint/2010/main" val="21229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17B45E-57F0-4725-89C0-3CD74A5097A3}"/>
              </a:ext>
            </a:extLst>
          </p:cNvPr>
          <p:cNvSpPr/>
          <p:nvPr/>
        </p:nvSpPr>
        <p:spPr>
          <a:xfrm>
            <a:off x="1193057" y="5105059"/>
            <a:ext cx="3536195" cy="507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165901-9BBC-BF43-80D4-678B7FA2AFA4}"/>
              </a:ext>
            </a:extLst>
          </p:cNvPr>
          <p:cNvSpPr txBox="1"/>
          <p:nvPr/>
        </p:nvSpPr>
        <p:spPr>
          <a:xfrm>
            <a:off x="855669" y="3224356"/>
            <a:ext cx="644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venir Medium" panose="02000503020000020003" pitchFamily="2" charset="0"/>
              </a:rPr>
              <a:t>THE PROBLEM…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4538FA-60FC-814E-9D82-9BB144701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90" y="1059144"/>
            <a:ext cx="8661400" cy="1473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E0E6166-ACE0-1040-B0E8-E40F19B12F50}"/>
              </a:ext>
            </a:extLst>
          </p:cNvPr>
          <p:cNvSpPr txBox="1"/>
          <p:nvPr/>
        </p:nvSpPr>
        <p:spPr>
          <a:xfrm>
            <a:off x="4536335" y="3663937"/>
            <a:ext cx="467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Playing season compression leading to academic stress, overuse and injury, and lack of quality opportunities for training and instruction.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9E4367-6EE9-FB4B-BBE0-54F9D461F8F5}"/>
              </a:ext>
            </a:extLst>
          </p:cNvPr>
          <p:cNvSpPr txBox="1"/>
          <p:nvPr/>
        </p:nvSpPr>
        <p:spPr>
          <a:xfrm>
            <a:off x="1183821" y="149816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CURRENT CALENDAR</a:t>
            </a:r>
          </a:p>
        </p:txBody>
      </p:sp>
    </p:spTree>
    <p:extLst>
      <p:ext uri="{BB962C8B-B14F-4D97-AF65-F5344CB8AC3E}">
        <p14:creationId xmlns:p14="http://schemas.microsoft.com/office/powerpoint/2010/main" val="8298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BA1D-69E4-6147-91BF-1A3FA74364ED}"/>
              </a:ext>
            </a:extLst>
          </p:cNvPr>
          <p:cNvSpPr txBox="1"/>
          <p:nvPr/>
        </p:nvSpPr>
        <p:spPr>
          <a:xfrm>
            <a:off x="1183820" y="149816"/>
            <a:ext cx="1046740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21</a:t>
            </a:r>
            <a:r>
              <a:rPr lang="en-US" sz="3200" b="1" baseline="30000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ST</a:t>
            </a: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 CENTURY MODEL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cs typeface="Segoe UI" panose="020B0502040204020203" pitchFamily="34" charset="0"/>
              </a:rPr>
              <a:t>DEVELOPMENT HISTORY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10FA24-6209-704A-9185-12D4B04B1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06" y="1103630"/>
            <a:ext cx="9702800" cy="3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1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DF8DD-506F-3946-99FF-3E6EB8303F00}"/>
              </a:ext>
            </a:extLst>
          </p:cNvPr>
          <p:cNvSpPr txBox="1"/>
          <p:nvPr/>
        </p:nvSpPr>
        <p:spPr>
          <a:xfrm>
            <a:off x="1183820" y="149816"/>
            <a:ext cx="100364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21</a:t>
            </a:r>
            <a:r>
              <a:rPr lang="en-US" sz="3200" b="1" baseline="30000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ST</a:t>
            </a:r>
            <a:r>
              <a:rPr lang="en-US" sz="3200" b="1" dirty="0">
                <a:solidFill>
                  <a:srgbClr val="002060"/>
                </a:solidFill>
                <a:latin typeface="Avenir Medium" panose="02000503020000020003" pitchFamily="2" charset="0"/>
                <a:cs typeface="Segoe UI" panose="020B0502040204020203" pitchFamily="34" charset="0"/>
              </a:rPr>
              <a:t> CENTURY MODEL DEVELOPMENT HISTORY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E7CB0A1-4943-4D43-A59A-183F9908A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820" y="1184158"/>
            <a:ext cx="9765923" cy="34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96E911-94A5-5741-A0AC-3F099DB68DD9}"/>
              </a:ext>
            </a:extLst>
          </p:cNvPr>
          <p:cNvSpPr txBox="1"/>
          <p:nvPr/>
        </p:nvSpPr>
        <p:spPr>
          <a:xfrm>
            <a:off x="1635944" y="2057154"/>
            <a:ext cx="6179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To implement a two-semester playing season model in the sport of Men’s Soccer designed to more evenly distribute academics, competition and student life by: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0" y="149816"/>
            <a:ext cx="66725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21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 CENTURY MODEL CALENDAR</a:t>
            </a:r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539EC-705A-0C48-ACBC-DE15A3437394}"/>
              </a:ext>
            </a:extLst>
          </p:cNvPr>
          <p:cNvSpPr txBox="1"/>
          <p:nvPr/>
        </p:nvSpPr>
        <p:spPr>
          <a:xfrm>
            <a:off x="542261" y="1216317"/>
            <a:ext cx="644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WHAT IS BEING PROPOSED?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17763C-DABC-154D-B067-849B8F7A8B53}"/>
              </a:ext>
            </a:extLst>
          </p:cNvPr>
          <p:cNvSpPr txBox="1"/>
          <p:nvPr/>
        </p:nvSpPr>
        <p:spPr>
          <a:xfrm>
            <a:off x="665065" y="3893027"/>
            <a:ext cx="651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Reducing Missed Classes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C6E9F-E274-8141-A70C-08977D37FD70}"/>
              </a:ext>
            </a:extLst>
          </p:cNvPr>
          <p:cNvSpPr txBox="1"/>
          <p:nvPr/>
        </p:nvSpPr>
        <p:spPr>
          <a:xfrm>
            <a:off x="665065" y="4693247"/>
            <a:ext cx="651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Providing Holidays and Summers Off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BF853-DA31-864E-8234-FCCB04855FE8}"/>
              </a:ext>
            </a:extLst>
          </p:cNvPr>
          <p:cNvSpPr txBox="1"/>
          <p:nvPr/>
        </p:nvSpPr>
        <p:spPr>
          <a:xfrm>
            <a:off x="665065" y="4293137"/>
            <a:ext cx="651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Reductio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Avenir Medium" panose="02000503020000020003" pitchFamily="2" charset="0"/>
              </a:rPr>
              <a:t>n and Redistribution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of Competitions</a:t>
            </a:r>
          </a:p>
        </p:txBody>
      </p:sp>
      <p:pic>
        <p:nvPicPr>
          <p:cNvPr id="16" name="Picture 15" descr="A picture containing device&#10;&#10;Description automatically generated">
            <a:extLst>
              <a:ext uri="{FF2B5EF4-FFF2-40B4-BE49-F238E27FC236}">
                <a16:creationId xmlns:a16="http://schemas.microsoft.com/office/drawing/2014/main" id="{6975112E-313F-494A-A175-823FB7CC3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243" y="1791033"/>
            <a:ext cx="3031445" cy="285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C1D9DD-846E-D24B-A4C8-D36D6CE0D94F}"/>
              </a:ext>
            </a:extLst>
          </p:cNvPr>
          <p:cNvSpPr txBox="1"/>
          <p:nvPr/>
        </p:nvSpPr>
        <p:spPr>
          <a:xfrm>
            <a:off x="665064" y="3516946"/>
            <a:ext cx="651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Redistribution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of Current 132 Day Season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03164 -0.053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" grpId="0"/>
      <p:bldP spid="13" grpId="0"/>
      <p:bldP spid="23" grpId="0"/>
      <p:bldP spid="24" grpId="0"/>
      <p:bldP spid="2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EE95826-6E1B-BB45-90C4-5D819EEA5560}"/>
              </a:ext>
            </a:extLst>
          </p:cNvPr>
          <p:cNvSpPr txBox="1"/>
          <p:nvPr/>
        </p:nvSpPr>
        <p:spPr>
          <a:xfrm>
            <a:off x="1624613" y="2114141"/>
            <a:ext cx="3459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HOW?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0" y="149816"/>
            <a:ext cx="66725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21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Segoe UI" panose="020B0502040204020203" pitchFamily="34" charset="0"/>
              </a:rPr>
              <a:t> CENTURY MODEL CALENDAR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7B45E-57F0-4725-89C0-3CD74A5097A3}"/>
              </a:ext>
            </a:extLst>
          </p:cNvPr>
          <p:cNvSpPr/>
          <p:nvPr/>
        </p:nvSpPr>
        <p:spPr>
          <a:xfrm>
            <a:off x="1193057" y="5105059"/>
            <a:ext cx="3536195" cy="507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85CC2F2-4E74-B14F-B606-52F50F8A7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1297" y="772467"/>
            <a:ext cx="5219700" cy="5313065"/>
          </a:xfrm>
          <a:prstGeom prst="parallelogram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Decrease the Total Number of Competitions: </a:t>
            </a:r>
          </a:p>
          <a:p>
            <a:pPr marL="342900" marR="0" lvl="0" indent="-12801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From 25 Total Matches to 23 Total Matches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Redistribute Competitions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: </a:t>
            </a:r>
          </a:p>
          <a:p>
            <a:pPr marL="342900" marR="0" lvl="0" indent="-12801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6 Fewer Matches in the Fall</a:t>
            </a:r>
          </a:p>
          <a:p>
            <a:pPr marL="342900" marR="0" lvl="0" indent="-12801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4 Additional Matches in the Spring. </a:t>
            </a:r>
          </a:p>
          <a:p>
            <a:pPr marL="342900" marR="0" lvl="0" indent="-12801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Post Season Moved from Winter to Spring.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Average </a:t>
            </a:r>
            <a:r>
              <a:rPr lang="en-US" sz="2000" dirty="0">
                <a:solidFill>
                  <a:prstClr val="white"/>
                </a:solidFill>
                <a:latin typeface="Avenir Medium" panose="02000503020000020003" pitchFamily="2" charset="0"/>
              </a:rPr>
              <a:t>1.5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Midweek Games PER semester</a:t>
            </a:r>
          </a:p>
          <a:p>
            <a:pPr marL="342900" marR="0" lvl="0" indent="-12801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Currently SIX to EIGHT in one semester.</a:t>
            </a:r>
          </a:p>
        </p:txBody>
      </p:sp>
    </p:spTree>
    <p:extLst>
      <p:ext uri="{BB962C8B-B14F-4D97-AF65-F5344CB8AC3E}">
        <p14:creationId xmlns:p14="http://schemas.microsoft.com/office/powerpoint/2010/main" val="21362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B5C454F0AD14FB71CF3DCD1269E6C" ma:contentTypeVersion="10" ma:contentTypeDescription="Create a new document." ma:contentTypeScope="" ma:versionID="b784c3355998647c6fcd7ebf43413733">
  <xsd:schema xmlns:xsd="http://www.w3.org/2001/XMLSchema" xmlns:xs="http://www.w3.org/2001/XMLSchema" xmlns:p="http://schemas.microsoft.com/office/2006/metadata/properties" xmlns:ns2="bf5d5dab-7c4c-461a-ba8c-c2f9b13cdc3f" targetNamespace="http://schemas.microsoft.com/office/2006/metadata/properties" ma:root="true" ma:fieldsID="ac93e1c6ad8684f1413e7d8d129cb922" ns2:_="">
    <xsd:import namespace="bf5d5dab-7c4c-461a-ba8c-c2f9b13cd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d5dab-7c4c-461a-ba8c-c2f9b13cd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206EB1-A2D2-40BA-8439-2DB79A2515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87D72-8D13-4323-B9E1-CE2E36FF09FE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f5d5dab-7c4c-461a-ba8c-c2f9b13cdc3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FBE10B-FD8C-43FC-AB7F-D28D7954C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d5dab-7c4c-461a-ba8c-c2f9b13cd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1326</Words>
  <Application>Microsoft Macintosh PowerPoint</Application>
  <PresentationFormat>Widescreen</PresentationFormat>
  <Paragraphs>195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Avenir Book</vt:lpstr>
      <vt:lpstr>Avenir Medium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Clayton</dc:creator>
  <cp:lastModifiedBy>William Clayton</cp:lastModifiedBy>
  <cp:revision>21</cp:revision>
  <dcterms:created xsi:type="dcterms:W3CDTF">2020-01-14T16:34:50Z</dcterms:created>
  <dcterms:modified xsi:type="dcterms:W3CDTF">2020-02-15T02:35:07Z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0x0101009BEB5C454F0AD14FB71CF3DCD1269E6C</vt:lpwstr>
  </property>
</Properties>
</file>