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7"/>
  </p:notesMasterIdLst>
  <p:sldIdLst>
    <p:sldId id="323" r:id="rId6"/>
    <p:sldId id="257" r:id="rId7"/>
    <p:sldId id="275" r:id="rId8"/>
    <p:sldId id="276" r:id="rId9"/>
    <p:sldId id="270" r:id="rId10"/>
    <p:sldId id="273" r:id="rId11"/>
    <p:sldId id="277" r:id="rId12"/>
    <p:sldId id="271" r:id="rId13"/>
    <p:sldId id="260" r:id="rId14"/>
    <p:sldId id="259" r:id="rId15"/>
    <p:sldId id="264" r:id="rId1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6F2D4-8C74-D343-9A54-AC63E6FB1D1A}" v="65" dt="2020-02-14T16:33:39.563"/>
    <p1510:client id="{D7A862BA-EFF4-D245-892E-1A892CC7F811}" v="365" dt="2020-02-13T16:34:39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7"/>
    <p:restoredTop sz="86436"/>
  </p:normalViewPr>
  <p:slideViewPr>
    <p:cSldViewPr snapToGrid="0" snapToObjects="1">
      <p:cViewPr varScale="1">
        <p:scale>
          <a:sx n="78" d="100"/>
          <a:sy n="78" d="100"/>
        </p:scale>
        <p:origin x="155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Clayton" userId="8b6a219a-b6f5-499d-8a9f-a0477e269ba2" providerId="ADAL" clId="{9B06F2D4-8C74-D343-9A54-AC63E6FB1D1A}"/>
    <pc:docChg chg="modSld sldOrd">
      <pc:chgData name="Will Clayton" userId="8b6a219a-b6f5-499d-8a9f-a0477e269ba2" providerId="ADAL" clId="{9B06F2D4-8C74-D343-9A54-AC63E6FB1D1A}" dt="2020-02-14T16:33:39.562" v="71" actId="20577"/>
      <pc:docMkLst>
        <pc:docMk/>
      </pc:docMkLst>
      <pc:sldChg chg="ord">
        <pc:chgData name="Will Clayton" userId="8b6a219a-b6f5-499d-8a9f-a0477e269ba2" providerId="ADAL" clId="{9B06F2D4-8C74-D343-9A54-AC63E6FB1D1A}" dt="2020-02-14T16:31:39.135" v="48"/>
        <pc:sldMkLst>
          <pc:docMk/>
          <pc:sldMk cId="434036720" sldId="264"/>
        </pc:sldMkLst>
      </pc:sldChg>
      <pc:sldChg chg="modSp modAnim">
        <pc:chgData name="Will Clayton" userId="8b6a219a-b6f5-499d-8a9f-a0477e269ba2" providerId="ADAL" clId="{9B06F2D4-8C74-D343-9A54-AC63E6FB1D1A}" dt="2020-02-14T16:31:22.008" v="47" actId="20577"/>
        <pc:sldMkLst>
          <pc:docMk/>
          <pc:sldMk cId="2200911958" sldId="271"/>
        </pc:sldMkLst>
        <pc:spChg chg="mod">
          <ac:chgData name="Will Clayton" userId="8b6a219a-b6f5-499d-8a9f-a0477e269ba2" providerId="ADAL" clId="{9B06F2D4-8C74-D343-9A54-AC63E6FB1D1A}" dt="2020-02-14T16:31:22.008" v="47" actId="20577"/>
          <ac:spMkLst>
            <pc:docMk/>
            <pc:sldMk cId="2200911958" sldId="271"/>
            <ac:spMk id="2" creationId="{21BC2593-577B-F343-96F6-9CCCCA867995}"/>
          </ac:spMkLst>
        </pc:spChg>
        <pc:grpChg chg="mod">
          <ac:chgData name="Will Clayton" userId="8b6a219a-b6f5-499d-8a9f-a0477e269ba2" providerId="ADAL" clId="{9B06F2D4-8C74-D343-9A54-AC63E6FB1D1A}" dt="2020-02-14T16:30:35.690" v="21" actId="1037"/>
          <ac:grpSpMkLst>
            <pc:docMk/>
            <pc:sldMk cId="2200911958" sldId="271"/>
            <ac:grpSpMk id="10" creationId="{978740AE-490E-E744-A613-4102FD32D409}"/>
          </ac:grpSpMkLst>
        </pc:grpChg>
      </pc:sldChg>
      <pc:sldChg chg="modSp">
        <pc:chgData name="Will Clayton" userId="8b6a219a-b6f5-499d-8a9f-a0477e269ba2" providerId="ADAL" clId="{9B06F2D4-8C74-D343-9A54-AC63E6FB1D1A}" dt="2020-02-14T16:33:39.562" v="71" actId="20577"/>
        <pc:sldMkLst>
          <pc:docMk/>
          <pc:sldMk cId="3653651518" sldId="277"/>
        </pc:sldMkLst>
        <pc:spChg chg="mod">
          <ac:chgData name="Will Clayton" userId="8b6a219a-b6f5-499d-8a9f-a0477e269ba2" providerId="ADAL" clId="{9B06F2D4-8C74-D343-9A54-AC63E6FB1D1A}" dt="2020-02-14T16:33:39.562" v="71" actId="20577"/>
          <ac:spMkLst>
            <pc:docMk/>
            <pc:sldMk cId="3653651518" sldId="277"/>
            <ac:spMk id="2" creationId="{21BC2593-577B-F343-96F6-9CCCCA8679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43D3C-E494-8740-BDF3-66CE41AE413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8E9E-C403-954E-8BA6-F8A871A8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5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E8E9E-C403-954E-8BA6-F8A871A8DA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1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E8E9E-C403-954E-8BA6-F8A871A8DA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83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68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83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9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4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1stcenturymodel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1stcenturymodel.org/take-action" TargetMode="External"/><Relationship Id="rId2" Type="http://schemas.openxmlformats.org/officeDocument/2006/relationships/hyperlink" Target="https://drive.google.com/drive/folders/19p6eNhtttahgpkz2JALd3W91vMI8SYQA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45" y="3159692"/>
            <a:ext cx="1288792" cy="12887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1825596" y="894258"/>
            <a:ext cx="5492809" cy="1223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2100" b="1" dirty="0">
                <a:solidFill>
                  <a:srgbClr val="002060"/>
                </a:solidFill>
                <a:latin typeface="Avenir Medium" panose="02000503020000020003" pitchFamily="2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Division I Men’s Soccer   </a:t>
            </a:r>
          </a:p>
          <a:p>
            <a:pPr algn="ctr" defTabSz="685800">
              <a:defRPr/>
            </a:pPr>
            <a:r>
              <a:rPr lang="en-US" sz="4050" b="1" dirty="0">
                <a:solidFill>
                  <a:srgbClr val="002060"/>
                </a:solidFill>
                <a:latin typeface="Avenir Medium" panose="02000503020000020003" pitchFamily="2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21</a:t>
            </a:r>
            <a:r>
              <a:rPr lang="en-US" sz="4050" b="1" baseline="30000" dirty="0">
                <a:solidFill>
                  <a:srgbClr val="002060"/>
                </a:solidFill>
                <a:latin typeface="Avenir Medium" panose="02000503020000020003" pitchFamily="2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st</a:t>
            </a:r>
            <a:r>
              <a:rPr lang="en-US" sz="4050" b="1" dirty="0">
                <a:solidFill>
                  <a:srgbClr val="002060"/>
                </a:solidFill>
                <a:latin typeface="Avenir Medium" panose="02000503020000020003" pitchFamily="2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 Century Model</a:t>
            </a:r>
          </a:p>
          <a:p>
            <a:pPr algn="ctr" defTabSz="685800">
              <a:defRPr/>
            </a:pPr>
            <a:r>
              <a:rPr lang="en-US" b="1" dirty="0">
                <a:solidFill>
                  <a:srgbClr val="002060"/>
                </a:solidFill>
                <a:latin typeface="Avenir Medium" panose="02000503020000020003" pitchFamily="2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“FOR THE PLAYERS, FOR THE GAME”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90" y="6983300"/>
            <a:ext cx="635175" cy="643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9" y="3325338"/>
            <a:ext cx="769830" cy="957501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A744D47-FD78-E243-B3AE-6E168BF44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502" y="3511002"/>
            <a:ext cx="1543827" cy="586172"/>
          </a:xfrm>
          <a:prstGeom prst="rect">
            <a:avLst/>
          </a:prstGeom>
        </p:spPr>
      </p:pic>
      <p:pic>
        <p:nvPicPr>
          <p:cNvPr id="13" name="Picture 12" descr="A black sign with white letters&#10;&#10;Description automatically generated">
            <a:extLst>
              <a:ext uri="{FF2B5EF4-FFF2-40B4-BE49-F238E27FC236}">
                <a16:creationId xmlns:a16="http://schemas.microsoft.com/office/drawing/2014/main" id="{EE6C5E51-1EA8-6343-AC61-384A5F7B8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3309377"/>
            <a:ext cx="784178" cy="989421"/>
          </a:xfrm>
          <a:prstGeom prst="rect">
            <a:avLst/>
          </a:prstGeom>
        </p:spPr>
      </p:pic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39D27664-92AA-ED40-8820-65610AF0B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2002" y="2420205"/>
            <a:ext cx="2739995" cy="25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0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8E5CD0-B0B7-3A4E-A548-F8D8D5AE9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0" t="5643" r="54985" b="41960"/>
          <a:stretch/>
        </p:blipFill>
        <p:spPr>
          <a:xfrm>
            <a:off x="29980" y="862717"/>
            <a:ext cx="5815010" cy="54466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8CF6D6-92D1-B044-96B3-F4CA3B1F2F75}"/>
              </a:ext>
            </a:extLst>
          </p:cNvPr>
          <p:cNvSpPr/>
          <p:nvPr/>
        </p:nvSpPr>
        <p:spPr>
          <a:xfrm>
            <a:off x="5855051" y="915687"/>
            <a:ext cx="331893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Segment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weeks/13 weekends (including preseason) ending on the Sunday immediately prior to Thanksgiving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weeks/13 weekends in which to play 14 games, including up to 2 exhibitions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2 midweek games (Mon.-Thu.) allowed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1 day off per week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hours max. of CARA per week</a:t>
            </a:r>
          </a:p>
          <a:p>
            <a:pPr marL="182880"/>
            <a:endParaRPr lang="en-US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Break</a:t>
            </a:r>
            <a:endParaRPr lang="en-US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7-day break following the fall segment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CARA the week prior to finals through inst. vacation period; 8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out-of-season CARA otherwise</a:t>
            </a:r>
          </a:p>
          <a:p>
            <a:pPr marL="182880"/>
            <a:endParaRPr lang="en-US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Segment</a:t>
            </a:r>
            <a:endParaRPr lang="en-US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weeks/11 weekends counting back, beg. with the weekend prior to start of the NCAA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tourn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weeks/11 weekends in which to play 9 games incl. up to 1 exhibition plus a conf. tournament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1 midweek game (Mon. - Thu.), excluding conference tournament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1 day off per week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hours max of CARA per week</a:t>
            </a:r>
          </a:p>
          <a:p>
            <a:pPr marL="182880"/>
            <a:endParaRPr lang="en-US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NCAA Tournament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current format, 4 weekends, ending on Mem. Day Weekend; semis/final on 5/22 and 5/24 above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5-weekend alt. format: semis on campus on 4th wknd, final on Sat. or Sun. after Mem. Day, 5/30 or 31 above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827EDD-807C-1747-AF16-A9E741BDE308}"/>
              </a:ext>
            </a:extLst>
          </p:cNvPr>
          <p:cNvSpPr/>
          <p:nvPr/>
        </p:nvSpPr>
        <p:spPr>
          <a:xfrm>
            <a:off x="5896175" y="1160848"/>
            <a:ext cx="164495" cy="1291771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386BBF-DE3A-B744-9F78-E93CD03C1842}"/>
              </a:ext>
            </a:extLst>
          </p:cNvPr>
          <p:cNvSpPr/>
          <p:nvPr/>
        </p:nvSpPr>
        <p:spPr>
          <a:xfrm>
            <a:off x="5896174" y="5507877"/>
            <a:ext cx="164495" cy="821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B7447-3CAB-0845-B0F1-B941126B4A90}"/>
              </a:ext>
            </a:extLst>
          </p:cNvPr>
          <p:cNvSpPr/>
          <p:nvPr/>
        </p:nvSpPr>
        <p:spPr>
          <a:xfrm>
            <a:off x="5896174" y="2829992"/>
            <a:ext cx="164495" cy="166913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C61F83-77A5-3248-8ECB-06C8C9C055D4}"/>
              </a:ext>
            </a:extLst>
          </p:cNvPr>
          <p:cNvSpPr/>
          <p:nvPr/>
        </p:nvSpPr>
        <p:spPr>
          <a:xfrm>
            <a:off x="5896174" y="2996905"/>
            <a:ext cx="164495" cy="46445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CC1AC5-083B-0449-A802-8F93C9553F09}"/>
              </a:ext>
            </a:extLst>
          </p:cNvPr>
          <p:cNvSpPr/>
          <p:nvPr/>
        </p:nvSpPr>
        <p:spPr>
          <a:xfrm>
            <a:off x="5896173" y="3838734"/>
            <a:ext cx="164495" cy="1291771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0CE43E-F7C7-A843-A6B8-2CCAEDD062AE}"/>
              </a:ext>
            </a:extLst>
          </p:cNvPr>
          <p:cNvSpPr/>
          <p:nvPr/>
        </p:nvSpPr>
        <p:spPr>
          <a:xfrm>
            <a:off x="275767" y="67586"/>
            <a:ext cx="8505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rPr>
              <a:t>DETAILED SCHEDULE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90697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768458-554E-614E-86F1-EB236BFACAA2}"/>
              </a:ext>
            </a:extLst>
          </p:cNvPr>
          <p:cNvCxnSpPr>
            <a:cxnSpLocks/>
          </p:cNvCxnSpPr>
          <p:nvPr/>
        </p:nvCxnSpPr>
        <p:spPr>
          <a:xfrm flipV="1">
            <a:off x="13874720" y="1288034"/>
            <a:ext cx="0" cy="143903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201BE09-E8E2-E343-9975-493784F9B5DD}"/>
              </a:ext>
            </a:extLst>
          </p:cNvPr>
          <p:cNvSpPr txBox="1"/>
          <p:nvPr/>
        </p:nvSpPr>
        <p:spPr>
          <a:xfrm>
            <a:off x="990645" y="650385"/>
            <a:ext cx="5662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venir Medium" panose="02000503020000020003" pitchFamily="2" charset="0"/>
              </a:rPr>
              <a:t>Majority within conference earns all conference votes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1B82A5-4C19-A749-AF6E-0A5D55D9FB40}"/>
              </a:ext>
            </a:extLst>
          </p:cNvPr>
          <p:cNvSpPr txBox="1"/>
          <p:nvPr/>
        </p:nvSpPr>
        <p:spPr>
          <a:xfrm>
            <a:off x="998657" y="4629098"/>
            <a:ext cx="5775023" cy="31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Medium" panose="02000503020000020003" pitchFamily="2" charset="0"/>
              </a:rPr>
              <a:t>OTHER VOTES</a:t>
            </a:r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E83028-4525-C746-915E-7E5CA4F17EFA}"/>
              </a:ext>
            </a:extLst>
          </p:cNvPr>
          <p:cNvSpPr txBox="1"/>
          <p:nvPr/>
        </p:nvSpPr>
        <p:spPr>
          <a:xfrm>
            <a:off x="991646" y="380627"/>
            <a:ext cx="5680602" cy="31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Medium" panose="02000503020000020003" pitchFamily="2" charset="0"/>
              </a:rPr>
              <a:t>CONFERENCE VOTES</a:t>
            </a:r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2AEC79-4526-F849-8B38-6CB1E22863C1}"/>
              </a:ext>
            </a:extLst>
          </p:cNvPr>
          <p:cNvSpPr txBox="1"/>
          <p:nvPr/>
        </p:nvSpPr>
        <p:spPr>
          <a:xfrm>
            <a:off x="975663" y="950692"/>
            <a:ext cx="1498990" cy="27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Avenir Medium" panose="02000503020000020003" pitchFamily="2" charset="0"/>
              </a:rPr>
              <a:t>Autonomous Five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CF30FB-056D-754F-A463-0568445F0D23}"/>
              </a:ext>
            </a:extLst>
          </p:cNvPr>
          <p:cNvSpPr txBox="1"/>
          <p:nvPr/>
        </p:nvSpPr>
        <p:spPr>
          <a:xfrm>
            <a:off x="2586574" y="942990"/>
            <a:ext cx="1344549" cy="27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Avenir Medium" panose="02000503020000020003" pitchFamily="2" charset="0"/>
              </a:rPr>
              <a:t>Group of Five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8FDF4E-467D-154C-86FF-467C7B966D41}"/>
              </a:ext>
            </a:extLst>
          </p:cNvPr>
          <p:cNvSpPr txBox="1"/>
          <p:nvPr/>
        </p:nvSpPr>
        <p:spPr>
          <a:xfrm>
            <a:off x="3947112" y="932977"/>
            <a:ext cx="1412598" cy="27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Avenir Medium" panose="02000503020000020003" pitchFamily="2" charset="0"/>
              </a:rPr>
              <a:t>FCS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DBACC6-17CA-4247-90FF-B05B0A9A495D}"/>
              </a:ext>
            </a:extLst>
          </p:cNvPr>
          <p:cNvSpPr txBox="1"/>
          <p:nvPr/>
        </p:nvSpPr>
        <p:spPr>
          <a:xfrm>
            <a:off x="1023358" y="1137457"/>
            <a:ext cx="1396875" cy="1799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venir Medium" panose="02000503020000020003" pitchFamily="2" charset="0"/>
              </a:rPr>
              <a:t>ACC - 4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Medium" panose="02000503020000020003" pitchFamily="2" charset="0"/>
              </a:rPr>
              <a:t>BIG10 - 4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Medium" panose="02000503020000020003" pitchFamily="2" charset="0"/>
              </a:rPr>
              <a:t>PAC12 - 4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Medium" panose="02000503020000020003" pitchFamily="2" charset="0"/>
              </a:rPr>
              <a:t>BIG12 - 4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Medium" panose="02000503020000020003" pitchFamily="2" charset="0"/>
              </a:rPr>
              <a:t>SEC - 4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A50CF7-2EC5-D342-A410-BE84D9D948A7}"/>
              </a:ext>
            </a:extLst>
          </p:cNvPr>
          <p:cNvSpPr txBox="1"/>
          <p:nvPr/>
        </p:nvSpPr>
        <p:spPr>
          <a:xfrm>
            <a:off x="2462029" y="1158301"/>
            <a:ext cx="1463377" cy="141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Avenir Medium" panose="02000503020000020003" pitchFamily="2" charset="0"/>
              </a:rPr>
              <a:t>C-USA - 2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venir Medium" panose="02000503020000020003" pitchFamily="2" charset="0"/>
              </a:rPr>
              <a:t>AAC - 2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venir Medium" panose="02000503020000020003" pitchFamily="2" charset="0"/>
              </a:rPr>
              <a:t>MAC - 2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venir Medium" panose="02000503020000020003" pitchFamily="2" charset="0"/>
              </a:rPr>
              <a:t>MWC - 2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venir Medium" panose="02000503020000020003" pitchFamily="2" charset="0"/>
              </a:rPr>
              <a:t>SUN BELT - 2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B5252BD-14C4-1D4A-9013-093F656DEF04}"/>
              </a:ext>
            </a:extLst>
          </p:cNvPr>
          <p:cNvSpPr/>
          <p:nvPr/>
        </p:nvSpPr>
        <p:spPr>
          <a:xfrm>
            <a:off x="991646" y="324863"/>
            <a:ext cx="5790351" cy="6208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Medium" panose="02000503020000020003" pitchFamily="2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ABABC1E-52A0-EA45-9C3E-5B209156E4BD}"/>
              </a:ext>
            </a:extLst>
          </p:cNvPr>
          <p:cNvCxnSpPr>
            <a:cxnSpLocks/>
          </p:cNvCxnSpPr>
          <p:nvPr/>
        </p:nvCxnSpPr>
        <p:spPr>
          <a:xfrm>
            <a:off x="3874913" y="924538"/>
            <a:ext cx="0" cy="2349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B3DEFB-7042-3D41-A5DF-FFB10D868A50}"/>
              </a:ext>
            </a:extLst>
          </p:cNvPr>
          <p:cNvCxnSpPr>
            <a:cxnSpLocks/>
          </p:cNvCxnSpPr>
          <p:nvPr/>
        </p:nvCxnSpPr>
        <p:spPr>
          <a:xfrm>
            <a:off x="2440430" y="924539"/>
            <a:ext cx="0" cy="2366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2DA2831-0494-FB45-86EF-0C14F771EECE}"/>
              </a:ext>
            </a:extLst>
          </p:cNvPr>
          <p:cNvCxnSpPr>
            <a:cxnSpLocks/>
          </p:cNvCxnSpPr>
          <p:nvPr/>
        </p:nvCxnSpPr>
        <p:spPr>
          <a:xfrm>
            <a:off x="991647" y="924540"/>
            <a:ext cx="5790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F61195-941E-494A-B2F9-E61697A58663}"/>
              </a:ext>
            </a:extLst>
          </p:cNvPr>
          <p:cNvSpPr txBox="1"/>
          <p:nvPr/>
        </p:nvSpPr>
        <p:spPr>
          <a:xfrm>
            <a:off x="3974521" y="1205627"/>
            <a:ext cx="1141384" cy="179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200" b="1" dirty="0"/>
              <a:t>Big Sky - 1</a:t>
            </a:r>
          </a:p>
          <a:p>
            <a:pPr fontAlgn="b"/>
            <a:r>
              <a:rPr lang="en-US" sz="1200" b="1" dirty="0"/>
              <a:t>Big South - 1</a:t>
            </a:r>
          </a:p>
          <a:p>
            <a:pPr fontAlgn="b"/>
            <a:r>
              <a:rPr lang="en-US" sz="1200" b="1" dirty="0"/>
              <a:t>CAA - 1</a:t>
            </a:r>
          </a:p>
          <a:p>
            <a:pPr fontAlgn="b"/>
            <a:r>
              <a:rPr lang="en-US" sz="1200" b="1" dirty="0"/>
              <a:t>Ivy – 1</a:t>
            </a:r>
          </a:p>
          <a:p>
            <a:pPr fontAlgn="b"/>
            <a:r>
              <a:rPr lang="en-US" sz="1200" b="1" dirty="0"/>
              <a:t>MEAC - 1</a:t>
            </a:r>
          </a:p>
          <a:p>
            <a:pPr fontAlgn="b"/>
            <a:r>
              <a:rPr lang="en-US" sz="1200" b="1" dirty="0"/>
              <a:t>NEC - 1</a:t>
            </a:r>
          </a:p>
          <a:p>
            <a:pPr fontAlgn="b"/>
            <a:r>
              <a:rPr lang="en-US" sz="1200" b="1" dirty="0"/>
              <a:t>OVC - 1</a:t>
            </a:r>
          </a:p>
          <a:p>
            <a:pPr fontAlgn="b"/>
            <a:r>
              <a:rPr lang="en-US" sz="1200" b="1" dirty="0"/>
              <a:t>Patriot - 1</a:t>
            </a:r>
          </a:p>
          <a:p>
            <a:pPr fontAlgn="b"/>
            <a:r>
              <a:rPr lang="en-US" sz="1200" b="1" dirty="0"/>
              <a:t>Southern - 1</a:t>
            </a:r>
          </a:p>
          <a:p>
            <a:pPr fontAlgn="b"/>
            <a:r>
              <a:rPr lang="en-US" sz="1200" b="1" dirty="0"/>
              <a:t>Southland - 1</a:t>
            </a:r>
          </a:p>
          <a:p>
            <a:pPr fontAlgn="b"/>
            <a:r>
              <a:rPr lang="en-US" sz="1200" b="1" dirty="0"/>
              <a:t>SWAC - 1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4D9B17-4FB5-A54E-B6CA-3DF9F8FE687E}"/>
              </a:ext>
            </a:extLst>
          </p:cNvPr>
          <p:cNvSpPr txBox="1"/>
          <p:nvPr/>
        </p:nvSpPr>
        <p:spPr>
          <a:xfrm>
            <a:off x="1007288" y="5224224"/>
            <a:ext cx="1411388" cy="62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Student </a:t>
            </a:r>
          </a:p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Athlete </a:t>
            </a:r>
          </a:p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Rep - 1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E8BFD93-9EDB-E142-A49B-24B3F2A1A390}"/>
              </a:ext>
            </a:extLst>
          </p:cNvPr>
          <p:cNvSpPr txBox="1"/>
          <p:nvPr/>
        </p:nvSpPr>
        <p:spPr>
          <a:xfrm>
            <a:off x="998659" y="3352043"/>
            <a:ext cx="5680600" cy="31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Medium" panose="02000503020000020003" pitchFamily="2" charset="0"/>
              </a:rPr>
              <a:t>CONFERENCE COMMISSIONERS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805D90E-AF7F-E242-82A8-9410D1C388CA}"/>
              </a:ext>
            </a:extLst>
          </p:cNvPr>
          <p:cNvSpPr txBox="1"/>
          <p:nvPr/>
        </p:nvSpPr>
        <p:spPr>
          <a:xfrm>
            <a:off x="990645" y="4099770"/>
            <a:ext cx="1432693" cy="44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Autonomous </a:t>
            </a:r>
          </a:p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Five - 4</a:t>
            </a:r>
            <a:r>
              <a:rPr lang="en-US" sz="1400" dirty="0">
                <a:latin typeface="Avenir Medium" panose="02000503020000020003" pitchFamily="2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C901A8-A365-8A4C-8643-79B287CA9176}"/>
              </a:ext>
            </a:extLst>
          </p:cNvPr>
          <p:cNvSpPr txBox="1"/>
          <p:nvPr/>
        </p:nvSpPr>
        <p:spPr>
          <a:xfrm>
            <a:off x="2423339" y="4104652"/>
            <a:ext cx="1507785" cy="44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Group of </a:t>
            </a:r>
          </a:p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Five - 2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5AA61E6-F538-0C41-9F94-4563D134A667}"/>
              </a:ext>
            </a:extLst>
          </p:cNvPr>
          <p:cNvSpPr txBox="1"/>
          <p:nvPr/>
        </p:nvSpPr>
        <p:spPr>
          <a:xfrm>
            <a:off x="3941391" y="4107932"/>
            <a:ext cx="1413134" cy="25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FCS - 1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109A0E-B4F5-B648-92AA-D88B5E46EDED}"/>
              </a:ext>
            </a:extLst>
          </p:cNvPr>
          <p:cNvSpPr txBox="1"/>
          <p:nvPr/>
        </p:nvSpPr>
        <p:spPr>
          <a:xfrm>
            <a:off x="5362288" y="4087485"/>
            <a:ext cx="1411391" cy="44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BKS – 1</a:t>
            </a:r>
          </a:p>
          <a:p>
            <a:pPr algn="ctr"/>
            <a:r>
              <a:rPr lang="en-US" sz="1400" dirty="0">
                <a:latin typeface="Avenir Medium" panose="02000503020000020003" pitchFamily="2" charset="0"/>
              </a:rPr>
              <a:t>(non-football)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AE1488-2A28-A349-A532-5B5E5983D6C7}"/>
              </a:ext>
            </a:extLst>
          </p:cNvPr>
          <p:cNvSpPr txBox="1"/>
          <p:nvPr/>
        </p:nvSpPr>
        <p:spPr>
          <a:xfrm>
            <a:off x="998658" y="3635310"/>
            <a:ext cx="567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venir Medium" panose="02000503020000020003" pitchFamily="2" charset="0"/>
              </a:rPr>
              <a:t>Majority within conference commissioner groups earn all conference commissioner group votes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30A03FB-4F0F-BE4B-AEE5-A3C058DCF6AA}"/>
              </a:ext>
            </a:extLst>
          </p:cNvPr>
          <p:cNvCxnSpPr>
            <a:cxnSpLocks/>
          </p:cNvCxnSpPr>
          <p:nvPr/>
        </p:nvCxnSpPr>
        <p:spPr>
          <a:xfrm>
            <a:off x="974770" y="3290972"/>
            <a:ext cx="732700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9BA5705-D6C6-FE4D-88E5-3E37B28207ED}"/>
              </a:ext>
            </a:extLst>
          </p:cNvPr>
          <p:cNvSpPr txBox="1"/>
          <p:nvPr/>
        </p:nvSpPr>
        <p:spPr>
          <a:xfrm>
            <a:off x="2418679" y="5224226"/>
            <a:ext cx="1498460" cy="62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Student </a:t>
            </a:r>
          </a:p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Athlete </a:t>
            </a:r>
          </a:p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Rep - 1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CBF410-1873-1348-AC29-311510FB67B9}"/>
              </a:ext>
            </a:extLst>
          </p:cNvPr>
          <p:cNvSpPr txBox="1"/>
          <p:nvPr/>
        </p:nvSpPr>
        <p:spPr>
          <a:xfrm>
            <a:off x="3915056" y="5252689"/>
            <a:ext cx="1447234" cy="44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FAR </a:t>
            </a:r>
          </a:p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Rep - 1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983679-9689-EB48-964C-350410CADBB4}"/>
              </a:ext>
            </a:extLst>
          </p:cNvPr>
          <p:cNvSpPr txBox="1"/>
          <p:nvPr/>
        </p:nvSpPr>
        <p:spPr>
          <a:xfrm>
            <a:off x="5376908" y="5255383"/>
            <a:ext cx="1387504" cy="44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FAR </a:t>
            </a:r>
          </a:p>
          <a:p>
            <a:pPr algn="ctr"/>
            <a:r>
              <a:rPr lang="en-US" sz="1400" b="1" dirty="0">
                <a:latin typeface="Avenir Medium" panose="02000503020000020003" pitchFamily="2" charset="0"/>
              </a:rPr>
              <a:t>Rep - 1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2ED699F-639D-D747-8D5B-A1F592839883}"/>
              </a:ext>
            </a:extLst>
          </p:cNvPr>
          <p:cNvCxnSpPr>
            <a:cxnSpLocks/>
          </p:cNvCxnSpPr>
          <p:nvPr/>
        </p:nvCxnSpPr>
        <p:spPr>
          <a:xfrm>
            <a:off x="974770" y="4053142"/>
            <a:ext cx="580392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ADAE79B-640F-6D4C-AFF8-C15651864D96}"/>
              </a:ext>
            </a:extLst>
          </p:cNvPr>
          <p:cNvSpPr txBox="1"/>
          <p:nvPr/>
        </p:nvSpPr>
        <p:spPr>
          <a:xfrm>
            <a:off x="990646" y="4917305"/>
            <a:ext cx="5783035" cy="23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venir Medium" panose="02000503020000020003" pitchFamily="2" charset="0"/>
              </a:rPr>
              <a:t>Each Student and FAR Representative Gets 1 Vote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C74997C-9C69-3C4D-9629-75A0F7813871}"/>
              </a:ext>
            </a:extLst>
          </p:cNvPr>
          <p:cNvCxnSpPr>
            <a:cxnSpLocks/>
          </p:cNvCxnSpPr>
          <p:nvPr/>
        </p:nvCxnSpPr>
        <p:spPr>
          <a:xfrm>
            <a:off x="998658" y="5183626"/>
            <a:ext cx="5775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8C6006A-1AC7-5140-A8B6-37E5BE15D5C8}"/>
              </a:ext>
            </a:extLst>
          </p:cNvPr>
          <p:cNvSpPr txBox="1"/>
          <p:nvPr/>
        </p:nvSpPr>
        <p:spPr>
          <a:xfrm>
            <a:off x="5407246" y="1200741"/>
            <a:ext cx="1120729" cy="179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200" b="1" dirty="0"/>
              <a:t>AEC - 1</a:t>
            </a:r>
          </a:p>
          <a:p>
            <a:pPr fontAlgn="b"/>
            <a:r>
              <a:rPr lang="en-US" sz="1200" b="1" dirty="0"/>
              <a:t>ASUN - 1</a:t>
            </a:r>
          </a:p>
          <a:p>
            <a:pPr fontAlgn="b"/>
            <a:r>
              <a:rPr lang="en-US" sz="1200" b="1" dirty="0"/>
              <a:t>A10 - 1</a:t>
            </a:r>
          </a:p>
          <a:p>
            <a:pPr fontAlgn="b"/>
            <a:r>
              <a:rPr lang="en-US" sz="1200" b="1" dirty="0"/>
              <a:t>Big East - 1</a:t>
            </a:r>
          </a:p>
          <a:p>
            <a:pPr fontAlgn="b"/>
            <a:r>
              <a:rPr lang="en-US" sz="1200" b="1" dirty="0"/>
              <a:t>Big West - 1</a:t>
            </a:r>
          </a:p>
          <a:p>
            <a:pPr fontAlgn="b"/>
            <a:r>
              <a:rPr lang="en-US" sz="1200" b="1" dirty="0"/>
              <a:t>Horizon - 1</a:t>
            </a:r>
          </a:p>
          <a:p>
            <a:pPr fontAlgn="b"/>
            <a:r>
              <a:rPr lang="en-US" sz="1200" b="1" dirty="0"/>
              <a:t>MAAC - 1</a:t>
            </a:r>
          </a:p>
          <a:p>
            <a:pPr fontAlgn="b"/>
            <a:r>
              <a:rPr lang="en-US" sz="1200" b="1" dirty="0"/>
              <a:t>MVC - 1</a:t>
            </a:r>
          </a:p>
          <a:p>
            <a:pPr fontAlgn="b"/>
            <a:r>
              <a:rPr lang="en-US" sz="1200" b="1" dirty="0"/>
              <a:t>Summit – 1</a:t>
            </a:r>
          </a:p>
          <a:p>
            <a:pPr fontAlgn="b"/>
            <a:r>
              <a:rPr lang="en-US" sz="1200" b="1" dirty="0"/>
              <a:t>WCC - 1</a:t>
            </a:r>
          </a:p>
          <a:p>
            <a:pPr fontAlgn="b"/>
            <a:r>
              <a:rPr lang="en-US" sz="1200" b="1" dirty="0"/>
              <a:t>WAC - 1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4F7A32-6F76-A348-880E-FA1CA8D7D017}"/>
              </a:ext>
            </a:extLst>
          </p:cNvPr>
          <p:cNvSpPr txBox="1"/>
          <p:nvPr/>
        </p:nvSpPr>
        <p:spPr>
          <a:xfrm>
            <a:off x="5321241" y="935336"/>
            <a:ext cx="1504536" cy="276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Avenir Medium" panose="02000503020000020003" pitchFamily="2" charset="0"/>
              </a:rPr>
              <a:t>BKS</a:t>
            </a:r>
            <a:r>
              <a:rPr lang="en-US" sz="1200" dirty="0">
                <a:latin typeface="Avenir Medium" panose="02000503020000020003" pitchFamily="2" charset="0"/>
              </a:rPr>
              <a:t> (non-football)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96F522A-157C-0648-91AA-675D3B46B438}"/>
              </a:ext>
            </a:extLst>
          </p:cNvPr>
          <p:cNvCxnSpPr>
            <a:cxnSpLocks/>
          </p:cNvCxnSpPr>
          <p:nvPr/>
        </p:nvCxnSpPr>
        <p:spPr>
          <a:xfrm>
            <a:off x="5328887" y="924539"/>
            <a:ext cx="0" cy="2349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87D3E4B-F68C-1441-BF57-BB72988B07B1}"/>
              </a:ext>
            </a:extLst>
          </p:cNvPr>
          <p:cNvCxnSpPr>
            <a:cxnSpLocks/>
          </p:cNvCxnSpPr>
          <p:nvPr/>
        </p:nvCxnSpPr>
        <p:spPr>
          <a:xfrm flipV="1">
            <a:off x="974770" y="4586894"/>
            <a:ext cx="7318810" cy="77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7507195-33CC-194A-964B-11EB83A6BB2B}"/>
              </a:ext>
            </a:extLst>
          </p:cNvPr>
          <p:cNvCxnSpPr>
            <a:cxnSpLocks/>
          </p:cNvCxnSpPr>
          <p:nvPr/>
        </p:nvCxnSpPr>
        <p:spPr>
          <a:xfrm>
            <a:off x="3881417" y="4054765"/>
            <a:ext cx="1554" cy="53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0614A3A-4391-9141-A460-B1370E34F16D}"/>
              </a:ext>
            </a:extLst>
          </p:cNvPr>
          <p:cNvCxnSpPr>
            <a:cxnSpLocks/>
          </p:cNvCxnSpPr>
          <p:nvPr/>
        </p:nvCxnSpPr>
        <p:spPr>
          <a:xfrm>
            <a:off x="2451783" y="4059248"/>
            <a:ext cx="1554" cy="53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5D06446-643F-3A44-84AF-A1ACF8FC0FF2}"/>
              </a:ext>
            </a:extLst>
          </p:cNvPr>
          <p:cNvCxnSpPr>
            <a:cxnSpLocks/>
          </p:cNvCxnSpPr>
          <p:nvPr/>
        </p:nvCxnSpPr>
        <p:spPr>
          <a:xfrm>
            <a:off x="5348152" y="4055279"/>
            <a:ext cx="1553" cy="53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E5D6E5E-4195-8348-A3D2-75EC111206DE}"/>
              </a:ext>
            </a:extLst>
          </p:cNvPr>
          <p:cNvCxnSpPr>
            <a:cxnSpLocks/>
          </p:cNvCxnSpPr>
          <p:nvPr/>
        </p:nvCxnSpPr>
        <p:spPr>
          <a:xfrm flipH="1">
            <a:off x="3874706" y="5181988"/>
            <a:ext cx="0" cy="717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F5459D5-8BE6-3340-863B-9CEAD2526193}"/>
              </a:ext>
            </a:extLst>
          </p:cNvPr>
          <p:cNvCxnSpPr>
            <a:cxnSpLocks/>
          </p:cNvCxnSpPr>
          <p:nvPr/>
        </p:nvCxnSpPr>
        <p:spPr>
          <a:xfrm>
            <a:off x="2453863" y="5186471"/>
            <a:ext cx="0" cy="717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484C0B8-CAA1-C248-8CA3-0F111123690F}"/>
              </a:ext>
            </a:extLst>
          </p:cNvPr>
          <p:cNvCxnSpPr>
            <a:cxnSpLocks/>
          </p:cNvCxnSpPr>
          <p:nvPr/>
        </p:nvCxnSpPr>
        <p:spPr>
          <a:xfrm>
            <a:off x="5350232" y="5182501"/>
            <a:ext cx="2577" cy="717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92E00E1B-334D-B843-AA62-1EA46AFFBC60}"/>
              </a:ext>
            </a:extLst>
          </p:cNvPr>
          <p:cNvSpPr/>
          <p:nvPr/>
        </p:nvSpPr>
        <p:spPr>
          <a:xfrm>
            <a:off x="6783948" y="324908"/>
            <a:ext cx="1509634" cy="62082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Medium" panose="02000503020000020003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CA3E38C-97E0-5845-817E-6291CA636EFA}"/>
              </a:ext>
            </a:extLst>
          </p:cNvPr>
          <p:cNvSpPr txBox="1"/>
          <p:nvPr/>
        </p:nvSpPr>
        <p:spPr>
          <a:xfrm>
            <a:off x="6780639" y="1224990"/>
            <a:ext cx="1504537" cy="8566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Avenir Medium" panose="02000503020000020003" pitchFamily="2" charset="0"/>
              </a:rPr>
              <a:t>52</a:t>
            </a:r>
            <a:r>
              <a:rPr lang="en-US" sz="2400" dirty="0">
                <a:latin typeface="Avenir Medium" panose="02000503020000020003" pitchFamily="2" charset="0"/>
              </a:rPr>
              <a:t> </a:t>
            </a:r>
          </a:p>
          <a:p>
            <a:pPr algn="ctr"/>
            <a:r>
              <a:rPr lang="en-US" dirty="0">
                <a:latin typeface="Avenir Medium" panose="02000503020000020003" pitchFamily="2" charset="0"/>
              </a:rPr>
              <a:t>Potential </a:t>
            </a:r>
          </a:p>
          <a:p>
            <a:pPr algn="ctr"/>
            <a:r>
              <a:rPr lang="en-US" dirty="0">
                <a:latin typeface="Avenir Medium" panose="02000503020000020003" pitchFamily="2" charset="0"/>
              </a:rPr>
              <a:t>Votes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ADFD0CC-7DF1-154F-8D24-F5A4589620C9}"/>
              </a:ext>
            </a:extLst>
          </p:cNvPr>
          <p:cNvSpPr txBox="1"/>
          <p:nvPr/>
        </p:nvSpPr>
        <p:spPr>
          <a:xfrm>
            <a:off x="6789043" y="3507789"/>
            <a:ext cx="1504537" cy="8566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Avenir Medium" panose="02000503020000020003" pitchFamily="2" charset="0"/>
              </a:rPr>
              <a:t>8</a:t>
            </a:r>
            <a:r>
              <a:rPr lang="en-US" sz="2400" dirty="0">
                <a:latin typeface="Avenir Medium" panose="02000503020000020003" pitchFamily="2" charset="0"/>
              </a:rPr>
              <a:t> </a:t>
            </a:r>
          </a:p>
          <a:p>
            <a:pPr algn="ctr"/>
            <a:r>
              <a:rPr lang="en-US" dirty="0">
                <a:latin typeface="Avenir Medium" panose="02000503020000020003" pitchFamily="2" charset="0"/>
              </a:rPr>
              <a:t>Potential </a:t>
            </a:r>
          </a:p>
          <a:p>
            <a:pPr algn="ctr"/>
            <a:r>
              <a:rPr lang="en-US" dirty="0">
                <a:latin typeface="Avenir Medium" panose="02000503020000020003" pitchFamily="2" charset="0"/>
              </a:rPr>
              <a:t>Votes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1DF93F5-CD86-A542-BB40-8F6F1CA0018C}"/>
              </a:ext>
            </a:extLst>
          </p:cNvPr>
          <p:cNvSpPr txBox="1"/>
          <p:nvPr/>
        </p:nvSpPr>
        <p:spPr>
          <a:xfrm>
            <a:off x="6766990" y="4791823"/>
            <a:ext cx="1504537" cy="8566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Avenir Medium" panose="02000503020000020003" pitchFamily="2" charset="0"/>
              </a:rPr>
              <a:t>4</a:t>
            </a:r>
            <a:r>
              <a:rPr lang="en-US" sz="2400" dirty="0">
                <a:latin typeface="Avenir Medium" panose="02000503020000020003" pitchFamily="2" charset="0"/>
              </a:rPr>
              <a:t> </a:t>
            </a:r>
          </a:p>
          <a:p>
            <a:pPr algn="ctr"/>
            <a:r>
              <a:rPr lang="en-US" dirty="0">
                <a:latin typeface="Avenir Medium" panose="02000503020000020003" pitchFamily="2" charset="0"/>
              </a:rPr>
              <a:t>Potential </a:t>
            </a:r>
          </a:p>
          <a:p>
            <a:pPr algn="ctr"/>
            <a:r>
              <a:rPr lang="en-US" dirty="0">
                <a:latin typeface="Avenir Medium" panose="02000503020000020003" pitchFamily="2" charset="0"/>
              </a:rPr>
              <a:t>Votes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94A8EA-7C9E-1848-A8AD-60F5979DA43E}"/>
              </a:ext>
            </a:extLst>
          </p:cNvPr>
          <p:cNvCxnSpPr>
            <a:cxnSpLocks/>
          </p:cNvCxnSpPr>
          <p:nvPr/>
        </p:nvCxnSpPr>
        <p:spPr>
          <a:xfrm flipV="1">
            <a:off x="982962" y="5928579"/>
            <a:ext cx="7318810" cy="77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3DEFDBC7-679F-484F-8626-0BA01F001119}"/>
              </a:ext>
            </a:extLst>
          </p:cNvPr>
          <p:cNvSpPr txBox="1"/>
          <p:nvPr/>
        </p:nvSpPr>
        <p:spPr>
          <a:xfrm>
            <a:off x="7405656" y="5928579"/>
            <a:ext cx="865872" cy="633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venir Medium" panose="02000503020000020003" pitchFamily="2" charset="0"/>
              </a:rPr>
              <a:t>Total  </a:t>
            </a:r>
          </a:p>
          <a:p>
            <a:pPr algn="ctr"/>
            <a:r>
              <a:rPr lang="en-US" dirty="0">
                <a:latin typeface="Avenir Medium" panose="02000503020000020003" pitchFamily="2" charset="0"/>
              </a:rPr>
              <a:t>Votes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7BA2582-A5CB-5A40-9B03-FA0D1F4DF028}"/>
              </a:ext>
            </a:extLst>
          </p:cNvPr>
          <p:cNvSpPr txBox="1"/>
          <p:nvPr/>
        </p:nvSpPr>
        <p:spPr>
          <a:xfrm>
            <a:off x="998657" y="6028543"/>
            <a:ext cx="5775023" cy="36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rgbClr val="FF0000"/>
                </a:solidFill>
                <a:latin typeface="Avenir Medium" panose="02000503020000020003" pitchFamily="2" charset="0"/>
              </a:rPr>
              <a:t>NEED 33 OF 64 VOTES TO PASS LEGISLATION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1AA42F6-6F6B-054F-844A-639C0DFD620B}"/>
              </a:ext>
            </a:extLst>
          </p:cNvPr>
          <p:cNvSpPr txBox="1"/>
          <p:nvPr/>
        </p:nvSpPr>
        <p:spPr>
          <a:xfrm>
            <a:off x="6773679" y="5985112"/>
            <a:ext cx="804367" cy="4527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Avenir Medium" panose="02000503020000020003" pitchFamily="2" charset="0"/>
              </a:rPr>
              <a:t>64</a:t>
            </a:r>
            <a:endParaRPr lang="en-US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4" grpId="0"/>
      <p:bldP spid="75" grpId="0"/>
      <p:bldP spid="76" grpId="0"/>
      <p:bldP spid="78" grpId="0"/>
      <p:bldP spid="80" grpId="0"/>
      <p:bldP spid="81" grpId="0"/>
      <p:bldP spid="90" grpId="0" animBg="1"/>
      <p:bldP spid="91" grpId="0"/>
      <p:bldP spid="92" grpId="0"/>
      <p:bldP spid="93" grpId="0"/>
      <p:bldP spid="95" grpId="0"/>
      <p:bldP spid="96" grpId="0"/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8F21FA-04B4-6747-AF13-9297D9B1E199}"/>
              </a:ext>
            </a:extLst>
          </p:cNvPr>
          <p:cNvSpPr/>
          <p:nvPr/>
        </p:nvSpPr>
        <p:spPr>
          <a:xfrm>
            <a:off x="277446" y="3845680"/>
            <a:ext cx="85743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latin typeface="Proxima Nova" panose="02000506030000020004" pitchFamily="2" charset="0"/>
              </a:rPr>
              <a:t>REDISTRIBUTION OF COMPETITIONS OVER TWO SEMESTERS: </a:t>
            </a:r>
          </a:p>
          <a:p>
            <a:pPr marL="182880"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" panose="02000506030000020004" pitchFamily="2" charset="0"/>
              </a:rPr>
              <a:t>6 Fewer Matches in the Fall, 4 Additional Matches in the Spring. Post Season Moved from November/December to May/June.</a:t>
            </a:r>
          </a:p>
          <a:p>
            <a:endParaRPr lang="en-US" sz="1600" b="1" cap="all" dirty="0">
              <a:latin typeface="Proxima Nova" panose="02000506030000020004" pitchFamily="2" charset="0"/>
            </a:endParaRPr>
          </a:p>
          <a:p>
            <a:r>
              <a:rPr lang="en-US" sz="1600" b="1" cap="all" dirty="0">
                <a:latin typeface="Proxima Nova" panose="02000506030000020004" pitchFamily="2" charset="0"/>
              </a:rPr>
              <a:t>REDUCED MIDWEEK GAMES:</a:t>
            </a:r>
          </a:p>
          <a:p>
            <a:pPr marL="182880"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" panose="02000506030000020004" pitchFamily="2" charset="0"/>
              </a:rPr>
              <a:t>Maximum 3 midweek games through the academic year vs 6-8 midweek games in ONE semester.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Proxima Nova" panose="02000506030000020004" pitchFamily="2" charset="0"/>
            </a:endParaRPr>
          </a:p>
          <a:p>
            <a:r>
              <a:rPr lang="en-US" sz="1600" b="1" cap="all" dirty="0">
                <a:latin typeface="Proxima Nova" panose="02000506030000020004" pitchFamily="2" charset="0"/>
              </a:rPr>
              <a:t>ATHLETIC BREAKS</a:t>
            </a: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" panose="02000506030000020004" pitchFamily="2" charset="0"/>
              </a:rPr>
              <a:t>Fall competition starts 2</a:t>
            </a:r>
            <a:r>
              <a:rPr lang="en-US" sz="1200" baseline="30000" dirty="0">
                <a:latin typeface="Proxima Nova" panose="02000506030000020004" pitchFamily="2" charset="0"/>
              </a:rPr>
              <a:t>nd</a:t>
            </a:r>
            <a:r>
              <a:rPr lang="en-US" sz="1200" dirty="0">
                <a:latin typeface="Proxima Nova" panose="02000506030000020004" pitchFamily="2" charset="0"/>
              </a:rPr>
              <a:t> week in September and ends prior to Thanksgiving / holiday plans can be made without competition conflicts</a:t>
            </a: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" panose="02000506030000020004" pitchFamily="2" charset="0"/>
              </a:rPr>
              <a:t>November–January (significant time for final exam preparation and J-term classes)</a:t>
            </a: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" panose="02000506030000020004" pitchFamily="2" charset="0"/>
              </a:rPr>
              <a:t>Summer – May/June to late August (summer school, internships, study abroad, work, summer teams)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adobe-garamond-pro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adobe-garamond-pro"/>
            </a:endParaRPr>
          </a:p>
        </p:txBody>
      </p:sp>
      <p:pic>
        <p:nvPicPr>
          <p:cNvPr id="81" name="Picture 80" descr="A close up of a screen&#10;&#10;Description automatically generated">
            <a:extLst>
              <a:ext uri="{FF2B5EF4-FFF2-40B4-BE49-F238E27FC236}">
                <a16:creationId xmlns:a16="http://schemas.microsoft.com/office/drawing/2014/main" id="{4D0FF260-8494-4941-9CA6-0F158903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5" y="1862056"/>
            <a:ext cx="8712783" cy="1562100"/>
          </a:xfrm>
          <a:prstGeom prst="rect">
            <a:avLst/>
          </a:prstGeom>
        </p:spPr>
      </p:pic>
      <p:pic>
        <p:nvPicPr>
          <p:cNvPr id="83" name="Picture 8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F6DBC8-9F53-4D46-911A-33DE013AF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97" y="98440"/>
            <a:ext cx="86614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F6090D-CF62-6043-B8BA-077409FF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80" y="4054769"/>
            <a:ext cx="7121640" cy="28757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BC2593-577B-F343-96F6-9CCCCA867995}"/>
              </a:ext>
            </a:extLst>
          </p:cNvPr>
          <p:cNvSpPr/>
          <p:nvPr/>
        </p:nvSpPr>
        <p:spPr>
          <a:xfrm>
            <a:off x="275767" y="804128"/>
            <a:ext cx="850537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cap="all" dirty="0">
                <a:latin typeface="Avenir Medium" panose="02000503020000020003" pitchFamily="2" charset="0"/>
              </a:rPr>
              <a:t>BALANCED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Physical, mental, emotional, and academic health benefits through a balanced training, competition, and rest/recovery schedule.</a:t>
            </a:r>
          </a:p>
          <a:p>
            <a:r>
              <a:rPr lang="en-US" sz="1000" dirty="0">
                <a:latin typeface="Avenir Medium" panose="02000503020000020003" pitchFamily="2" charset="0"/>
              </a:rPr>
              <a:t>  </a:t>
            </a:r>
            <a:endParaRPr lang="en-US" sz="1000" b="1" cap="all" dirty="0">
              <a:latin typeface="Avenir Medium" panose="02000503020000020003" pitchFamily="2" charset="0"/>
            </a:endParaRPr>
          </a:p>
          <a:p>
            <a:r>
              <a:rPr lang="en-US" sz="1700" b="1" cap="all" dirty="0">
                <a:latin typeface="Avenir Medium" panose="02000503020000020003" pitchFamily="2" charset="0"/>
              </a:rPr>
              <a:t>REDUCED MISSED CLASSES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Reduced mid-week games and distribution of missed classes over two semesters.</a:t>
            </a:r>
          </a:p>
          <a:p>
            <a:endParaRPr lang="en-US" sz="1000" cap="all" dirty="0">
              <a:latin typeface="Avenir Medium" panose="02000503020000020003" pitchFamily="2" charset="0"/>
            </a:endParaRPr>
          </a:p>
          <a:p>
            <a:r>
              <a:rPr lang="en-US" sz="1700" b="1" cap="all" dirty="0">
                <a:latin typeface="Avenir Medium" panose="02000503020000020003" pitchFamily="2" charset="0"/>
              </a:rPr>
              <a:t>GRADUATION 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Students encouraged to use 4 years to complete their degree instead of rushing to complete in 7 semesters.</a:t>
            </a:r>
          </a:p>
          <a:p>
            <a:endParaRPr lang="en-US" sz="1000" cap="all" dirty="0">
              <a:latin typeface="Avenir Medium" panose="02000503020000020003" pitchFamily="2" charset="0"/>
            </a:endParaRPr>
          </a:p>
          <a:p>
            <a:r>
              <a:rPr lang="en-US" sz="1700" b="1" cap="all" dirty="0">
                <a:latin typeface="Avenir Medium" panose="02000503020000020003" pitchFamily="2" charset="0"/>
              </a:rPr>
              <a:t>TRANSITION TO COLLEGE IN CRITICAL 1</a:t>
            </a:r>
            <a:r>
              <a:rPr lang="en-US" sz="1700" b="1" cap="all" baseline="30000" dirty="0">
                <a:latin typeface="Avenir Medium" panose="02000503020000020003" pitchFamily="2" charset="0"/>
              </a:rPr>
              <a:t>st</a:t>
            </a:r>
            <a:r>
              <a:rPr lang="en-US" sz="1700" b="1" cap="all" dirty="0">
                <a:latin typeface="Avenir Medium" panose="02000503020000020003" pitchFamily="2" charset="0"/>
              </a:rPr>
              <a:t>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Un-interrupted first year orientation.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Acclimatization period before 1st match.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Full year to acclimate to college soccer allows younger players more time to adjust and contribute.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Extensive 1st semester final exam preparation period with limited soccer activity.</a:t>
            </a:r>
            <a:endParaRPr lang="en-US" sz="1200" cap="all" dirty="0">
              <a:latin typeface="Avenir Medium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66E6B-AED8-CB47-B71A-326112CA7C58}"/>
              </a:ext>
            </a:extLst>
          </p:cNvPr>
          <p:cNvSpPr/>
          <p:nvPr/>
        </p:nvSpPr>
        <p:spPr>
          <a:xfrm>
            <a:off x="275767" y="217714"/>
            <a:ext cx="8505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cap="all" dirty="0">
                <a:latin typeface="Avenir Medium" panose="02000503020000020003" pitchFamily="2" charset="0"/>
              </a:rPr>
              <a:t>BENEFITS OF THE 21</a:t>
            </a:r>
            <a:r>
              <a:rPr lang="en-US" sz="2400" b="1" u="sng" cap="all" baseline="30000" dirty="0">
                <a:latin typeface="Avenir Medium" panose="02000503020000020003" pitchFamily="2" charset="0"/>
              </a:rPr>
              <a:t>ST</a:t>
            </a:r>
            <a:r>
              <a:rPr lang="en-US" sz="2400" b="1" u="sng" cap="all" dirty="0">
                <a:latin typeface="Avenir Medium" panose="02000503020000020003" pitchFamily="2" charset="0"/>
              </a:rPr>
              <a:t> CENTURY MODEL</a:t>
            </a:r>
          </a:p>
        </p:txBody>
      </p:sp>
    </p:spTree>
    <p:extLst>
      <p:ext uri="{BB962C8B-B14F-4D97-AF65-F5344CB8AC3E}">
        <p14:creationId xmlns:p14="http://schemas.microsoft.com/office/powerpoint/2010/main" val="15710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C2593-577B-F343-96F6-9CCCCA867995}"/>
              </a:ext>
            </a:extLst>
          </p:cNvPr>
          <p:cNvSpPr/>
          <p:nvPr/>
        </p:nvSpPr>
        <p:spPr>
          <a:xfrm>
            <a:off x="275767" y="951615"/>
            <a:ext cx="850537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latin typeface="Avenir Medium" panose="02000503020000020003" pitchFamily="2" charset="0"/>
              </a:rPr>
              <a:t>TRUE SUMMER BREAK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Reduced reliance on summer as preparation phase.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Allows opportunity for high-impact educational experiences in summer i.e. internships, study abroad,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r>
              <a:rPr lang="en-US" b="1" cap="all" dirty="0">
                <a:latin typeface="Avenir Medium" panose="02000503020000020003" pitchFamily="2" charset="0"/>
              </a:rPr>
              <a:t>ENHANCED ATHLETIC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Quality training and quality matches due to decompression of schedule.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Championship Experience:  Improved playing conditions at championships.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Balanced Schedule Reduces Fall Pressure Points and Allows for Development Throughout the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Consistent Team in Fall and Spring Promoting Better Team Chemistry and Better Quality Performance.</a:t>
            </a:r>
          </a:p>
          <a:p>
            <a:endParaRPr lang="en-US" sz="1200" cap="all" dirty="0">
              <a:latin typeface="Avenir Medium" panose="02000503020000020003" pitchFamily="2" charset="0"/>
            </a:endParaRPr>
          </a:p>
          <a:p>
            <a:r>
              <a:rPr lang="en-US" b="1" cap="all" dirty="0">
                <a:latin typeface="Avenir Medium" panose="02000503020000020003" pitchFamily="2" charset="0"/>
              </a:rPr>
              <a:t>MORE COMMUNITY ENGAGEMENT AND ENHANCED FAN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Weekend matches allow for more community engagement opportunities as well as attendance.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Improved quality of play enhances fan experience.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66E6B-AED8-CB47-B71A-326112CA7C58}"/>
              </a:ext>
            </a:extLst>
          </p:cNvPr>
          <p:cNvSpPr/>
          <p:nvPr/>
        </p:nvSpPr>
        <p:spPr>
          <a:xfrm>
            <a:off x="275767" y="217714"/>
            <a:ext cx="8505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cap="all" dirty="0">
                <a:latin typeface="Avenir Medium" panose="02000503020000020003" pitchFamily="2" charset="0"/>
              </a:rPr>
              <a:t>BENEFITS OF THE 21</a:t>
            </a:r>
            <a:r>
              <a:rPr lang="en-US" sz="2400" b="1" u="sng" cap="all" baseline="30000" dirty="0">
                <a:latin typeface="Avenir Medium" panose="02000503020000020003" pitchFamily="2" charset="0"/>
              </a:rPr>
              <a:t>ST</a:t>
            </a:r>
            <a:r>
              <a:rPr lang="en-US" sz="2400" b="1" u="sng" cap="all" dirty="0">
                <a:latin typeface="Avenir Medium" panose="02000503020000020003" pitchFamily="2" charset="0"/>
              </a:rPr>
              <a:t> CENTURY MODEL</a:t>
            </a:r>
          </a:p>
        </p:txBody>
      </p:sp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DF6613D-267B-A144-9874-388D4BA65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3"/>
          <a:stretch/>
        </p:blipFill>
        <p:spPr>
          <a:xfrm>
            <a:off x="1862216" y="4047723"/>
            <a:ext cx="5332474" cy="29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5F737898-3D49-BF44-967C-4E6D10480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7" r="1776"/>
          <a:stretch/>
        </p:blipFill>
        <p:spPr>
          <a:xfrm>
            <a:off x="45579" y="4298865"/>
            <a:ext cx="4728117" cy="2271369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68CDF25-3F99-D949-BA84-19D9553B8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232" y="1407565"/>
            <a:ext cx="7526089" cy="29937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17F524D-7A5D-3548-BC8E-D4AEDA5A7A48}"/>
              </a:ext>
            </a:extLst>
          </p:cNvPr>
          <p:cNvSpPr/>
          <p:nvPr/>
        </p:nvSpPr>
        <p:spPr>
          <a:xfrm>
            <a:off x="275767" y="217714"/>
            <a:ext cx="8505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cap="all" dirty="0">
                <a:latin typeface="Avenir Medium" panose="02000503020000020003" pitchFamily="2" charset="0"/>
              </a:rPr>
              <a:t>Support for the 21</a:t>
            </a:r>
            <a:r>
              <a:rPr lang="en-US" sz="2400" b="1" u="sng" cap="all" baseline="30000" dirty="0">
                <a:latin typeface="Avenir Medium" panose="02000503020000020003" pitchFamily="2" charset="0"/>
              </a:rPr>
              <a:t>st</a:t>
            </a:r>
            <a:r>
              <a:rPr lang="en-US" sz="2400" b="1" u="sng" cap="all" dirty="0">
                <a:latin typeface="Avenir Medium" panose="02000503020000020003" pitchFamily="2" charset="0"/>
              </a:rPr>
              <a:t> century model</a:t>
            </a:r>
          </a:p>
        </p:txBody>
      </p:sp>
      <p:pic>
        <p:nvPicPr>
          <p:cNvPr id="16" name="Picture 1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60107CD-DE82-F043-AE86-71753B04D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31" y="1781424"/>
            <a:ext cx="2348534" cy="83666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A20CC21-2049-3F4F-B773-80E8D680CC1A}"/>
              </a:ext>
            </a:extLst>
          </p:cNvPr>
          <p:cNvSpPr/>
          <p:nvPr/>
        </p:nvSpPr>
        <p:spPr>
          <a:xfrm>
            <a:off x="642698" y="1038233"/>
            <a:ext cx="4900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latin typeface="Avenir Medium" panose="02000503020000020003" pitchFamily="2" charset="0"/>
              </a:rPr>
              <a:t>Co-Sponsoring legislation</a:t>
            </a:r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70BACBFB-8A72-CF46-A14F-86B119F74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971" y="1823902"/>
            <a:ext cx="1951630" cy="742534"/>
          </a:xfrm>
          <a:prstGeom prst="rect">
            <a:avLst/>
          </a:prstGeom>
        </p:spPr>
      </p:pic>
      <p:pic>
        <p:nvPicPr>
          <p:cNvPr id="26" name="Picture 25" descr="A black sign with white letters&#10;&#10;Description automatically generated">
            <a:extLst>
              <a:ext uri="{FF2B5EF4-FFF2-40B4-BE49-F238E27FC236}">
                <a16:creationId xmlns:a16="http://schemas.microsoft.com/office/drawing/2014/main" id="{CEB298EB-3BEB-1447-896D-74D089DF8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912" y="1628665"/>
            <a:ext cx="898210" cy="113300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5C328F2-F5C2-2544-9833-106DB1C30CE4}"/>
              </a:ext>
            </a:extLst>
          </p:cNvPr>
          <p:cNvSpPr/>
          <p:nvPr/>
        </p:nvSpPr>
        <p:spPr>
          <a:xfrm>
            <a:off x="319313" y="3079756"/>
            <a:ext cx="850537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latin typeface="Avenir Medium" panose="02000503020000020003" pitchFamily="2" charset="0"/>
              </a:rPr>
              <a:t>National support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Gotham" panose="02000604030000020004" pitchFamily="2" charset="0"/>
              </a:rPr>
              <a:t>90% Division I Men’s Soccer Coaches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cap="all" dirty="0">
                <a:latin typeface="Gotham" panose="02000604030000020004" pitchFamily="2" charset="0"/>
              </a:rPr>
              <a:t>80% </a:t>
            </a:r>
            <a:r>
              <a:rPr lang="en-US" sz="1400" dirty="0">
                <a:latin typeface="Gotham" panose="02000604030000020004" pitchFamily="2" charset="0"/>
              </a:rPr>
              <a:t>Division I Men’s Soccer Student-Athletes</a:t>
            </a:r>
            <a:endParaRPr lang="en-US" sz="1400" cap="all" dirty="0">
              <a:latin typeface="Avenir Medium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642D33-BDFC-A94C-AEAC-B87AAA8025B9}"/>
              </a:ext>
            </a:extLst>
          </p:cNvPr>
          <p:cNvSpPr/>
          <p:nvPr/>
        </p:nvSpPr>
        <p:spPr>
          <a:xfrm>
            <a:off x="5708989" y="1038233"/>
            <a:ext cx="262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latin typeface="Avenir Medium" panose="02000503020000020003" pitchFamily="2" charset="0"/>
              </a:rPr>
              <a:t>With support of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B472458-C0AD-6942-8821-60B98FA681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0" r="1707"/>
          <a:stretch/>
        </p:blipFill>
        <p:spPr>
          <a:xfrm>
            <a:off x="11257334" y="4359936"/>
            <a:ext cx="4415883" cy="244548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C7E958-4E42-3D4F-88AD-A68A7AFC76F7}"/>
              </a:ext>
            </a:extLst>
          </p:cNvPr>
          <p:cNvSpPr/>
          <p:nvPr/>
        </p:nvSpPr>
        <p:spPr>
          <a:xfrm>
            <a:off x="10166021" y="-1048183"/>
            <a:ext cx="4159501" cy="12112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D41B140B-39BE-F944-B8E1-0BF3AA486B0F}"/>
              </a:ext>
            </a:extLst>
          </p:cNvPr>
          <p:cNvSpPr/>
          <p:nvPr/>
        </p:nvSpPr>
        <p:spPr>
          <a:xfrm>
            <a:off x="10280281" y="-1021592"/>
            <a:ext cx="4013744" cy="1477328"/>
          </a:xfrm>
          <a:custGeom>
            <a:avLst/>
            <a:gdLst>
              <a:gd name="connsiteX0" fmla="*/ 0 w 3224463"/>
              <a:gd name="connsiteY0" fmla="*/ 215666 h 1293971"/>
              <a:gd name="connsiteX1" fmla="*/ 215666 w 3224463"/>
              <a:gd name="connsiteY1" fmla="*/ 0 h 1293971"/>
              <a:gd name="connsiteX2" fmla="*/ 537411 w 3224463"/>
              <a:gd name="connsiteY2" fmla="*/ 0 h 1293971"/>
              <a:gd name="connsiteX3" fmla="*/ 537411 w 3224463"/>
              <a:gd name="connsiteY3" fmla="*/ 0 h 1293971"/>
              <a:gd name="connsiteX4" fmla="*/ 1343526 w 3224463"/>
              <a:gd name="connsiteY4" fmla="*/ 0 h 1293971"/>
              <a:gd name="connsiteX5" fmla="*/ 3008797 w 3224463"/>
              <a:gd name="connsiteY5" fmla="*/ 0 h 1293971"/>
              <a:gd name="connsiteX6" fmla="*/ 3224463 w 3224463"/>
              <a:gd name="connsiteY6" fmla="*/ 215666 h 1293971"/>
              <a:gd name="connsiteX7" fmla="*/ 3224463 w 3224463"/>
              <a:gd name="connsiteY7" fmla="*/ 754816 h 1293971"/>
              <a:gd name="connsiteX8" fmla="*/ 3224463 w 3224463"/>
              <a:gd name="connsiteY8" fmla="*/ 754816 h 1293971"/>
              <a:gd name="connsiteX9" fmla="*/ 3224463 w 3224463"/>
              <a:gd name="connsiteY9" fmla="*/ 1078309 h 1293971"/>
              <a:gd name="connsiteX10" fmla="*/ 3224463 w 3224463"/>
              <a:gd name="connsiteY10" fmla="*/ 1078305 h 1293971"/>
              <a:gd name="connsiteX11" fmla="*/ 3008797 w 3224463"/>
              <a:gd name="connsiteY11" fmla="*/ 1293971 h 1293971"/>
              <a:gd name="connsiteX12" fmla="*/ 1343526 w 3224463"/>
              <a:gd name="connsiteY12" fmla="*/ 1293971 h 1293971"/>
              <a:gd name="connsiteX13" fmla="*/ 940479 w 3224463"/>
              <a:gd name="connsiteY13" fmla="*/ 1760512 h 1293971"/>
              <a:gd name="connsiteX14" fmla="*/ 537411 w 3224463"/>
              <a:gd name="connsiteY14" fmla="*/ 1293971 h 1293971"/>
              <a:gd name="connsiteX15" fmla="*/ 215666 w 3224463"/>
              <a:gd name="connsiteY15" fmla="*/ 1293971 h 1293971"/>
              <a:gd name="connsiteX16" fmla="*/ 0 w 3224463"/>
              <a:gd name="connsiteY16" fmla="*/ 1078305 h 1293971"/>
              <a:gd name="connsiteX17" fmla="*/ 0 w 3224463"/>
              <a:gd name="connsiteY17" fmla="*/ 1078309 h 1293971"/>
              <a:gd name="connsiteX18" fmla="*/ 0 w 3224463"/>
              <a:gd name="connsiteY18" fmla="*/ 754816 h 1293971"/>
              <a:gd name="connsiteX19" fmla="*/ 0 w 3224463"/>
              <a:gd name="connsiteY19" fmla="*/ 754816 h 1293971"/>
              <a:gd name="connsiteX20" fmla="*/ 0 w 3224463"/>
              <a:gd name="connsiteY20" fmla="*/ 215666 h 1293971"/>
              <a:gd name="connsiteX0" fmla="*/ 0 w 3224463"/>
              <a:gd name="connsiteY0" fmla="*/ 215666 h 1621364"/>
              <a:gd name="connsiteX1" fmla="*/ 215666 w 3224463"/>
              <a:gd name="connsiteY1" fmla="*/ 0 h 1621364"/>
              <a:gd name="connsiteX2" fmla="*/ 537411 w 3224463"/>
              <a:gd name="connsiteY2" fmla="*/ 0 h 1621364"/>
              <a:gd name="connsiteX3" fmla="*/ 537411 w 3224463"/>
              <a:gd name="connsiteY3" fmla="*/ 0 h 1621364"/>
              <a:gd name="connsiteX4" fmla="*/ 1343526 w 3224463"/>
              <a:gd name="connsiteY4" fmla="*/ 0 h 1621364"/>
              <a:gd name="connsiteX5" fmla="*/ 3008797 w 3224463"/>
              <a:gd name="connsiteY5" fmla="*/ 0 h 1621364"/>
              <a:gd name="connsiteX6" fmla="*/ 3224463 w 3224463"/>
              <a:gd name="connsiteY6" fmla="*/ 215666 h 1621364"/>
              <a:gd name="connsiteX7" fmla="*/ 3224463 w 3224463"/>
              <a:gd name="connsiteY7" fmla="*/ 754816 h 1621364"/>
              <a:gd name="connsiteX8" fmla="*/ 3224463 w 3224463"/>
              <a:gd name="connsiteY8" fmla="*/ 754816 h 1621364"/>
              <a:gd name="connsiteX9" fmla="*/ 3224463 w 3224463"/>
              <a:gd name="connsiteY9" fmla="*/ 1078309 h 1621364"/>
              <a:gd name="connsiteX10" fmla="*/ 3224463 w 3224463"/>
              <a:gd name="connsiteY10" fmla="*/ 1078305 h 1621364"/>
              <a:gd name="connsiteX11" fmla="*/ 3008797 w 3224463"/>
              <a:gd name="connsiteY11" fmla="*/ 1293971 h 1621364"/>
              <a:gd name="connsiteX12" fmla="*/ 1343526 w 3224463"/>
              <a:gd name="connsiteY12" fmla="*/ 1293971 h 1621364"/>
              <a:gd name="connsiteX13" fmla="*/ 562792 w 3224463"/>
              <a:gd name="connsiteY13" fmla="*/ 1621364 h 1621364"/>
              <a:gd name="connsiteX14" fmla="*/ 537411 w 3224463"/>
              <a:gd name="connsiteY14" fmla="*/ 1293971 h 1621364"/>
              <a:gd name="connsiteX15" fmla="*/ 215666 w 3224463"/>
              <a:gd name="connsiteY15" fmla="*/ 1293971 h 1621364"/>
              <a:gd name="connsiteX16" fmla="*/ 0 w 3224463"/>
              <a:gd name="connsiteY16" fmla="*/ 1078305 h 1621364"/>
              <a:gd name="connsiteX17" fmla="*/ 0 w 3224463"/>
              <a:gd name="connsiteY17" fmla="*/ 1078309 h 1621364"/>
              <a:gd name="connsiteX18" fmla="*/ 0 w 3224463"/>
              <a:gd name="connsiteY18" fmla="*/ 754816 h 1621364"/>
              <a:gd name="connsiteX19" fmla="*/ 0 w 3224463"/>
              <a:gd name="connsiteY19" fmla="*/ 754816 h 1621364"/>
              <a:gd name="connsiteX20" fmla="*/ 0 w 3224463"/>
              <a:gd name="connsiteY20" fmla="*/ 215666 h 1621364"/>
              <a:gd name="connsiteX0" fmla="*/ 0 w 3224463"/>
              <a:gd name="connsiteY0" fmla="*/ 215666 h 1540248"/>
              <a:gd name="connsiteX1" fmla="*/ 215666 w 3224463"/>
              <a:gd name="connsiteY1" fmla="*/ 0 h 1540248"/>
              <a:gd name="connsiteX2" fmla="*/ 537411 w 3224463"/>
              <a:gd name="connsiteY2" fmla="*/ 0 h 1540248"/>
              <a:gd name="connsiteX3" fmla="*/ 537411 w 3224463"/>
              <a:gd name="connsiteY3" fmla="*/ 0 h 1540248"/>
              <a:gd name="connsiteX4" fmla="*/ 1343526 w 3224463"/>
              <a:gd name="connsiteY4" fmla="*/ 0 h 1540248"/>
              <a:gd name="connsiteX5" fmla="*/ 3008797 w 3224463"/>
              <a:gd name="connsiteY5" fmla="*/ 0 h 1540248"/>
              <a:gd name="connsiteX6" fmla="*/ 3224463 w 3224463"/>
              <a:gd name="connsiteY6" fmla="*/ 215666 h 1540248"/>
              <a:gd name="connsiteX7" fmla="*/ 3224463 w 3224463"/>
              <a:gd name="connsiteY7" fmla="*/ 754816 h 1540248"/>
              <a:gd name="connsiteX8" fmla="*/ 3224463 w 3224463"/>
              <a:gd name="connsiteY8" fmla="*/ 754816 h 1540248"/>
              <a:gd name="connsiteX9" fmla="*/ 3224463 w 3224463"/>
              <a:gd name="connsiteY9" fmla="*/ 1078309 h 1540248"/>
              <a:gd name="connsiteX10" fmla="*/ 3224463 w 3224463"/>
              <a:gd name="connsiteY10" fmla="*/ 1078305 h 1540248"/>
              <a:gd name="connsiteX11" fmla="*/ 3008797 w 3224463"/>
              <a:gd name="connsiteY11" fmla="*/ 1293971 h 1540248"/>
              <a:gd name="connsiteX12" fmla="*/ 1343526 w 3224463"/>
              <a:gd name="connsiteY12" fmla="*/ 1293971 h 1540248"/>
              <a:gd name="connsiteX13" fmla="*/ 555418 w 3224463"/>
              <a:gd name="connsiteY13" fmla="*/ 1540248 h 1540248"/>
              <a:gd name="connsiteX14" fmla="*/ 537411 w 3224463"/>
              <a:gd name="connsiteY14" fmla="*/ 1293971 h 1540248"/>
              <a:gd name="connsiteX15" fmla="*/ 215666 w 3224463"/>
              <a:gd name="connsiteY15" fmla="*/ 1293971 h 1540248"/>
              <a:gd name="connsiteX16" fmla="*/ 0 w 3224463"/>
              <a:gd name="connsiteY16" fmla="*/ 1078305 h 1540248"/>
              <a:gd name="connsiteX17" fmla="*/ 0 w 3224463"/>
              <a:gd name="connsiteY17" fmla="*/ 1078309 h 1540248"/>
              <a:gd name="connsiteX18" fmla="*/ 0 w 3224463"/>
              <a:gd name="connsiteY18" fmla="*/ 754816 h 1540248"/>
              <a:gd name="connsiteX19" fmla="*/ 0 w 3224463"/>
              <a:gd name="connsiteY19" fmla="*/ 754816 h 1540248"/>
              <a:gd name="connsiteX20" fmla="*/ 0 w 3224463"/>
              <a:gd name="connsiteY20" fmla="*/ 215666 h 1540248"/>
              <a:gd name="connsiteX0" fmla="*/ 0 w 3224463"/>
              <a:gd name="connsiteY0" fmla="*/ 215666 h 1540248"/>
              <a:gd name="connsiteX1" fmla="*/ 215666 w 3224463"/>
              <a:gd name="connsiteY1" fmla="*/ 0 h 1540248"/>
              <a:gd name="connsiteX2" fmla="*/ 537411 w 3224463"/>
              <a:gd name="connsiteY2" fmla="*/ 0 h 1540248"/>
              <a:gd name="connsiteX3" fmla="*/ 537411 w 3224463"/>
              <a:gd name="connsiteY3" fmla="*/ 0 h 1540248"/>
              <a:gd name="connsiteX4" fmla="*/ 1343526 w 3224463"/>
              <a:gd name="connsiteY4" fmla="*/ 0 h 1540248"/>
              <a:gd name="connsiteX5" fmla="*/ 3008797 w 3224463"/>
              <a:gd name="connsiteY5" fmla="*/ 0 h 1540248"/>
              <a:gd name="connsiteX6" fmla="*/ 3224463 w 3224463"/>
              <a:gd name="connsiteY6" fmla="*/ 215666 h 1540248"/>
              <a:gd name="connsiteX7" fmla="*/ 3224463 w 3224463"/>
              <a:gd name="connsiteY7" fmla="*/ 754816 h 1540248"/>
              <a:gd name="connsiteX8" fmla="*/ 3224463 w 3224463"/>
              <a:gd name="connsiteY8" fmla="*/ 754816 h 1540248"/>
              <a:gd name="connsiteX9" fmla="*/ 3224463 w 3224463"/>
              <a:gd name="connsiteY9" fmla="*/ 1078309 h 1540248"/>
              <a:gd name="connsiteX10" fmla="*/ 3224463 w 3224463"/>
              <a:gd name="connsiteY10" fmla="*/ 1078305 h 1540248"/>
              <a:gd name="connsiteX11" fmla="*/ 3008797 w 3224463"/>
              <a:gd name="connsiteY11" fmla="*/ 1293971 h 1540248"/>
              <a:gd name="connsiteX12" fmla="*/ 1343526 w 3224463"/>
              <a:gd name="connsiteY12" fmla="*/ 1293971 h 1540248"/>
              <a:gd name="connsiteX13" fmla="*/ 555418 w 3224463"/>
              <a:gd name="connsiteY13" fmla="*/ 1540248 h 1540248"/>
              <a:gd name="connsiteX14" fmla="*/ 625902 w 3224463"/>
              <a:gd name="connsiteY14" fmla="*/ 1301345 h 1540248"/>
              <a:gd name="connsiteX15" fmla="*/ 215666 w 3224463"/>
              <a:gd name="connsiteY15" fmla="*/ 1293971 h 1540248"/>
              <a:gd name="connsiteX16" fmla="*/ 0 w 3224463"/>
              <a:gd name="connsiteY16" fmla="*/ 1078305 h 1540248"/>
              <a:gd name="connsiteX17" fmla="*/ 0 w 3224463"/>
              <a:gd name="connsiteY17" fmla="*/ 1078309 h 1540248"/>
              <a:gd name="connsiteX18" fmla="*/ 0 w 3224463"/>
              <a:gd name="connsiteY18" fmla="*/ 754816 h 1540248"/>
              <a:gd name="connsiteX19" fmla="*/ 0 w 3224463"/>
              <a:gd name="connsiteY19" fmla="*/ 754816 h 1540248"/>
              <a:gd name="connsiteX20" fmla="*/ 0 w 3224463"/>
              <a:gd name="connsiteY20" fmla="*/ 215666 h 1540248"/>
              <a:gd name="connsiteX0" fmla="*/ 0 w 3224463"/>
              <a:gd name="connsiteY0" fmla="*/ 215666 h 1574738"/>
              <a:gd name="connsiteX1" fmla="*/ 215666 w 3224463"/>
              <a:gd name="connsiteY1" fmla="*/ 0 h 1574738"/>
              <a:gd name="connsiteX2" fmla="*/ 537411 w 3224463"/>
              <a:gd name="connsiteY2" fmla="*/ 0 h 1574738"/>
              <a:gd name="connsiteX3" fmla="*/ 537411 w 3224463"/>
              <a:gd name="connsiteY3" fmla="*/ 0 h 1574738"/>
              <a:gd name="connsiteX4" fmla="*/ 1343526 w 3224463"/>
              <a:gd name="connsiteY4" fmla="*/ 0 h 1574738"/>
              <a:gd name="connsiteX5" fmla="*/ 3008797 w 3224463"/>
              <a:gd name="connsiteY5" fmla="*/ 0 h 1574738"/>
              <a:gd name="connsiteX6" fmla="*/ 3224463 w 3224463"/>
              <a:gd name="connsiteY6" fmla="*/ 215666 h 1574738"/>
              <a:gd name="connsiteX7" fmla="*/ 3224463 w 3224463"/>
              <a:gd name="connsiteY7" fmla="*/ 754816 h 1574738"/>
              <a:gd name="connsiteX8" fmla="*/ 3224463 w 3224463"/>
              <a:gd name="connsiteY8" fmla="*/ 754816 h 1574738"/>
              <a:gd name="connsiteX9" fmla="*/ 3224463 w 3224463"/>
              <a:gd name="connsiteY9" fmla="*/ 1078309 h 1574738"/>
              <a:gd name="connsiteX10" fmla="*/ 3224463 w 3224463"/>
              <a:gd name="connsiteY10" fmla="*/ 1078305 h 1574738"/>
              <a:gd name="connsiteX11" fmla="*/ 3008797 w 3224463"/>
              <a:gd name="connsiteY11" fmla="*/ 1293971 h 1574738"/>
              <a:gd name="connsiteX12" fmla="*/ 1343526 w 3224463"/>
              <a:gd name="connsiteY12" fmla="*/ 1293971 h 1574738"/>
              <a:gd name="connsiteX13" fmla="*/ 750290 w 3224463"/>
              <a:gd name="connsiteY13" fmla="*/ 1574738 h 1574738"/>
              <a:gd name="connsiteX14" fmla="*/ 625902 w 3224463"/>
              <a:gd name="connsiteY14" fmla="*/ 1301345 h 1574738"/>
              <a:gd name="connsiteX15" fmla="*/ 215666 w 3224463"/>
              <a:gd name="connsiteY15" fmla="*/ 1293971 h 1574738"/>
              <a:gd name="connsiteX16" fmla="*/ 0 w 3224463"/>
              <a:gd name="connsiteY16" fmla="*/ 1078305 h 1574738"/>
              <a:gd name="connsiteX17" fmla="*/ 0 w 3224463"/>
              <a:gd name="connsiteY17" fmla="*/ 1078309 h 1574738"/>
              <a:gd name="connsiteX18" fmla="*/ 0 w 3224463"/>
              <a:gd name="connsiteY18" fmla="*/ 754816 h 1574738"/>
              <a:gd name="connsiteX19" fmla="*/ 0 w 3224463"/>
              <a:gd name="connsiteY19" fmla="*/ 754816 h 1574738"/>
              <a:gd name="connsiteX20" fmla="*/ 0 w 3224463"/>
              <a:gd name="connsiteY20" fmla="*/ 215666 h 1574738"/>
              <a:gd name="connsiteX0" fmla="*/ 0 w 3224463"/>
              <a:gd name="connsiteY0" fmla="*/ 215666 h 1574738"/>
              <a:gd name="connsiteX1" fmla="*/ 215666 w 3224463"/>
              <a:gd name="connsiteY1" fmla="*/ 0 h 1574738"/>
              <a:gd name="connsiteX2" fmla="*/ 537411 w 3224463"/>
              <a:gd name="connsiteY2" fmla="*/ 0 h 1574738"/>
              <a:gd name="connsiteX3" fmla="*/ 537411 w 3224463"/>
              <a:gd name="connsiteY3" fmla="*/ 0 h 1574738"/>
              <a:gd name="connsiteX4" fmla="*/ 1343526 w 3224463"/>
              <a:gd name="connsiteY4" fmla="*/ 0 h 1574738"/>
              <a:gd name="connsiteX5" fmla="*/ 3008797 w 3224463"/>
              <a:gd name="connsiteY5" fmla="*/ 0 h 1574738"/>
              <a:gd name="connsiteX6" fmla="*/ 3224463 w 3224463"/>
              <a:gd name="connsiteY6" fmla="*/ 215666 h 1574738"/>
              <a:gd name="connsiteX7" fmla="*/ 3224463 w 3224463"/>
              <a:gd name="connsiteY7" fmla="*/ 754816 h 1574738"/>
              <a:gd name="connsiteX8" fmla="*/ 3224463 w 3224463"/>
              <a:gd name="connsiteY8" fmla="*/ 754816 h 1574738"/>
              <a:gd name="connsiteX9" fmla="*/ 3224463 w 3224463"/>
              <a:gd name="connsiteY9" fmla="*/ 1078309 h 1574738"/>
              <a:gd name="connsiteX10" fmla="*/ 3224463 w 3224463"/>
              <a:gd name="connsiteY10" fmla="*/ 1078305 h 1574738"/>
              <a:gd name="connsiteX11" fmla="*/ 3008797 w 3224463"/>
              <a:gd name="connsiteY11" fmla="*/ 1293971 h 1574738"/>
              <a:gd name="connsiteX12" fmla="*/ 1343526 w 3224463"/>
              <a:gd name="connsiteY12" fmla="*/ 1293971 h 1574738"/>
              <a:gd name="connsiteX13" fmla="*/ 750290 w 3224463"/>
              <a:gd name="connsiteY13" fmla="*/ 1574738 h 1574738"/>
              <a:gd name="connsiteX14" fmla="*/ 865745 w 3224463"/>
              <a:gd name="connsiteY14" fmla="*/ 1301345 h 1574738"/>
              <a:gd name="connsiteX15" fmla="*/ 215666 w 3224463"/>
              <a:gd name="connsiteY15" fmla="*/ 1293971 h 1574738"/>
              <a:gd name="connsiteX16" fmla="*/ 0 w 3224463"/>
              <a:gd name="connsiteY16" fmla="*/ 1078305 h 1574738"/>
              <a:gd name="connsiteX17" fmla="*/ 0 w 3224463"/>
              <a:gd name="connsiteY17" fmla="*/ 1078309 h 1574738"/>
              <a:gd name="connsiteX18" fmla="*/ 0 w 3224463"/>
              <a:gd name="connsiteY18" fmla="*/ 754816 h 1574738"/>
              <a:gd name="connsiteX19" fmla="*/ 0 w 3224463"/>
              <a:gd name="connsiteY19" fmla="*/ 754816 h 1574738"/>
              <a:gd name="connsiteX20" fmla="*/ 0 w 3224463"/>
              <a:gd name="connsiteY20" fmla="*/ 215666 h 1574738"/>
              <a:gd name="connsiteX0" fmla="*/ 0 w 3224463"/>
              <a:gd name="connsiteY0" fmla="*/ 215666 h 1597956"/>
              <a:gd name="connsiteX1" fmla="*/ 215666 w 3224463"/>
              <a:gd name="connsiteY1" fmla="*/ 0 h 1597956"/>
              <a:gd name="connsiteX2" fmla="*/ 537411 w 3224463"/>
              <a:gd name="connsiteY2" fmla="*/ 0 h 1597956"/>
              <a:gd name="connsiteX3" fmla="*/ 537411 w 3224463"/>
              <a:gd name="connsiteY3" fmla="*/ 0 h 1597956"/>
              <a:gd name="connsiteX4" fmla="*/ 1343526 w 3224463"/>
              <a:gd name="connsiteY4" fmla="*/ 0 h 1597956"/>
              <a:gd name="connsiteX5" fmla="*/ 3008797 w 3224463"/>
              <a:gd name="connsiteY5" fmla="*/ 0 h 1597956"/>
              <a:gd name="connsiteX6" fmla="*/ 3224463 w 3224463"/>
              <a:gd name="connsiteY6" fmla="*/ 215666 h 1597956"/>
              <a:gd name="connsiteX7" fmla="*/ 3224463 w 3224463"/>
              <a:gd name="connsiteY7" fmla="*/ 754816 h 1597956"/>
              <a:gd name="connsiteX8" fmla="*/ 3224463 w 3224463"/>
              <a:gd name="connsiteY8" fmla="*/ 754816 h 1597956"/>
              <a:gd name="connsiteX9" fmla="*/ 3224463 w 3224463"/>
              <a:gd name="connsiteY9" fmla="*/ 1078309 h 1597956"/>
              <a:gd name="connsiteX10" fmla="*/ 3224463 w 3224463"/>
              <a:gd name="connsiteY10" fmla="*/ 1078305 h 1597956"/>
              <a:gd name="connsiteX11" fmla="*/ 3008797 w 3224463"/>
              <a:gd name="connsiteY11" fmla="*/ 1293971 h 1597956"/>
              <a:gd name="connsiteX12" fmla="*/ 1343526 w 3224463"/>
              <a:gd name="connsiteY12" fmla="*/ 1293971 h 1597956"/>
              <a:gd name="connsiteX13" fmla="*/ 906403 w 3224463"/>
              <a:gd name="connsiteY13" fmla="*/ 1597956 h 1597956"/>
              <a:gd name="connsiteX14" fmla="*/ 865745 w 3224463"/>
              <a:gd name="connsiteY14" fmla="*/ 1301345 h 1597956"/>
              <a:gd name="connsiteX15" fmla="*/ 215666 w 3224463"/>
              <a:gd name="connsiteY15" fmla="*/ 1293971 h 1597956"/>
              <a:gd name="connsiteX16" fmla="*/ 0 w 3224463"/>
              <a:gd name="connsiteY16" fmla="*/ 1078305 h 1597956"/>
              <a:gd name="connsiteX17" fmla="*/ 0 w 3224463"/>
              <a:gd name="connsiteY17" fmla="*/ 1078309 h 1597956"/>
              <a:gd name="connsiteX18" fmla="*/ 0 w 3224463"/>
              <a:gd name="connsiteY18" fmla="*/ 754816 h 1597956"/>
              <a:gd name="connsiteX19" fmla="*/ 0 w 3224463"/>
              <a:gd name="connsiteY19" fmla="*/ 754816 h 1597956"/>
              <a:gd name="connsiteX20" fmla="*/ 0 w 3224463"/>
              <a:gd name="connsiteY20" fmla="*/ 215666 h 1597956"/>
              <a:gd name="connsiteX0" fmla="*/ 0 w 3224463"/>
              <a:gd name="connsiteY0" fmla="*/ 215666 h 1597956"/>
              <a:gd name="connsiteX1" fmla="*/ 215666 w 3224463"/>
              <a:gd name="connsiteY1" fmla="*/ 0 h 1597956"/>
              <a:gd name="connsiteX2" fmla="*/ 537411 w 3224463"/>
              <a:gd name="connsiteY2" fmla="*/ 0 h 1597956"/>
              <a:gd name="connsiteX3" fmla="*/ 537411 w 3224463"/>
              <a:gd name="connsiteY3" fmla="*/ 0 h 1597956"/>
              <a:gd name="connsiteX4" fmla="*/ 1343526 w 3224463"/>
              <a:gd name="connsiteY4" fmla="*/ 0 h 1597956"/>
              <a:gd name="connsiteX5" fmla="*/ 3008797 w 3224463"/>
              <a:gd name="connsiteY5" fmla="*/ 0 h 1597956"/>
              <a:gd name="connsiteX6" fmla="*/ 3224463 w 3224463"/>
              <a:gd name="connsiteY6" fmla="*/ 215666 h 1597956"/>
              <a:gd name="connsiteX7" fmla="*/ 3224463 w 3224463"/>
              <a:gd name="connsiteY7" fmla="*/ 754816 h 1597956"/>
              <a:gd name="connsiteX8" fmla="*/ 3224463 w 3224463"/>
              <a:gd name="connsiteY8" fmla="*/ 754816 h 1597956"/>
              <a:gd name="connsiteX9" fmla="*/ 3224463 w 3224463"/>
              <a:gd name="connsiteY9" fmla="*/ 1078309 h 1597956"/>
              <a:gd name="connsiteX10" fmla="*/ 3224463 w 3224463"/>
              <a:gd name="connsiteY10" fmla="*/ 1078305 h 1597956"/>
              <a:gd name="connsiteX11" fmla="*/ 3008797 w 3224463"/>
              <a:gd name="connsiteY11" fmla="*/ 1293971 h 1597956"/>
              <a:gd name="connsiteX12" fmla="*/ 1343526 w 3224463"/>
              <a:gd name="connsiteY12" fmla="*/ 1293971 h 1597956"/>
              <a:gd name="connsiteX13" fmla="*/ 906403 w 3224463"/>
              <a:gd name="connsiteY13" fmla="*/ 1597956 h 1597956"/>
              <a:gd name="connsiteX14" fmla="*/ 972491 w 3224463"/>
              <a:gd name="connsiteY14" fmla="*/ 1301345 h 1597956"/>
              <a:gd name="connsiteX15" fmla="*/ 215666 w 3224463"/>
              <a:gd name="connsiteY15" fmla="*/ 1293971 h 1597956"/>
              <a:gd name="connsiteX16" fmla="*/ 0 w 3224463"/>
              <a:gd name="connsiteY16" fmla="*/ 1078305 h 1597956"/>
              <a:gd name="connsiteX17" fmla="*/ 0 w 3224463"/>
              <a:gd name="connsiteY17" fmla="*/ 1078309 h 1597956"/>
              <a:gd name="connsiteX18" fmla="*/ 0 w 3224463"/>
              <a:gd name="connsiteY18" fmla="*/ 754816 h 1597956"/>
              <a:gd name="connsiteX19" fmla="*/ 0 w 3224463"/>
              <a:gd name="connsiteY19" fmla="*/ 754816 h 1597956"/>
              <a:gd name="connsiteX20" fmla="*/ 0 w 3224463"/>
              <a:gd name="connsiteY20" fmla="*/ 215666 h 1597956"/>
              <a:gd name="connsiteX0" fmla="*/ 0 w 3224463"/>
              <a:gd name="connsiteY0" fmla="*/ 215666 h 1597956"/>
              <a:gd name="connsiteX1" fmla="*/ 215666 w 3224463"/>
              <a:gd name="connsiteY1" fmla="*/ 0 h 1597956"/>
              <a:gd name="connsiteX2" fmla="*/ 537411 w 3224463"/>
              <a:gd name="connsiteY2" fmla="*/ 0 h 1597956"/>
              <a:gd name="connsiteX3" fmla="*/ 537411 w 3224463"/>
              <a:gd name="connsiteY3" fmla="*/ 0 h 1597956"/>
              <a:gd name="connsiteX4" fmla="*/ 1343526 w 3224463"/>
              <a:gd name="connsiteY4" fmla="*/ 0 h 1597956"/>
              <a:gd name="connsiteX5" fmla="*/ 3008797 w 3224463"/>
              <a:gd name="connsiteY5" fmla="*/ 0 h 1597956"/>
              <a:gd name="connsiteX6" fmla="*/ 3224463 w 3224463"/>
              <a:gd name="connsiteY6" fmla="*/ 215666 h 1597956"/>
              <a:gd name="connsiteX7" fmla="*/ 3224463 w 3224463"/>
              <a:gd name="connsiteY7" fmla="*/ 754816 h 1597956"/>
              <a:gd name="connsiteX8" fmla="*/ 3224463 w 3224463"/>
              <a:gd name="connsiteY8" fmla="*/ 754816 h 1597956"/>
              <a:gd name="connsiteX9" fmla="*/ 3224463 w 3224463"/>
              <a:gd name="connsiteY9" fmla="*/ 1078309 h 1597956"/>
              <a:gd name="connsiteX10" fmla="*/ 3224463 w 3224463"/>
              <a:gd name="connsiteY10" fmla="*/ 1078305 h 1597956"/>
              <a:gd name="connsiteX11" fmla="*/ 3008797 w 3224463"/>
              <a:gd name="connsiteY11" fmla="*/ 1293971 h 1597956"/>
              <a:gd name="connsiteX12" fmla="*/ 1343526 w 3224463"/>
              <a:gd name="connsiteY12" fmla="*/ 1293971 h 1597956"/>
              <a:gd name="connsiteX13" fmla="*/ 906403 w 3224463"/>
              <a:gd name="connsiteY13" fmla="*/ 1597956 h 1597956"/>
              <a:gd name="connsiteX14" fmla="*/ 972491 w 3224463"/>
              <a:gd name="connsiteY14" fmla="*/ 1301345 h 1597956"/>
              <a:gd name="connsiteX15" fmla="*/ 215666 w 3224463"/>
              <a:gd name="connsiteY15" fmla="*/ 1293971 h 1597956"/>
              <a:gd name="connsiteX16" fmla="*/ 0 w 3224463"/>
              <a:gd name="connsiteY16" fmla="*/ 1078305 h 1597956"/>
              <a:gd name="connsiteX17" fmla="*/ 0 w 3224463"/>
              <a:gd name="connsiteY17" fmla="*/ 1078309 h 1597956"/>
              <a:gd name="connsiteX18" fmla="*/ 0 w 3224463"/>
              <a:gd name="connsiteY18" fmla="*/ 754816 h 1597956"/>
              <a:gd name="connsiteX19" fmla="*/ 0 w 3224463"/>
              <a:gd name="connsiteY19" fmla="*/ 754816 h 1597956"/>
              <a:gd name="connsiteX20" fmla="*/ 0 w 3224463"/>
              <a:gd name="connsiteY20" fmla="*/ 215666 h 1597956"/>
              <a:gd name="connsiteX0" fmla="*/ 0 w 3224463"/>
              <a:gd name="connsiteY0" fmla="*/ 331602 h 1597956"/>
              <a:gd name="connsiteX1" fmla="*/ 215666 w 3224463"/>
              <a:gd name="connsiteY1" fmla="*/ 0 h 1597956"/>
              <a:gd name="connsiteX2" fmla="*/ 537411 w 3224463"/>
              <a:gd name="connsiteY2" fmla="*/ 0 h 1597956"/>
              <a:gd name="connsiteX3" fmla="*/ 537411 w 3224463"/>
              <a:gd name="connsiteY3" fmla="*/ 0 h 1597956"/>
              <a:gd name="connsiteX4" fmla="*/ 1343526 w 3224463"/>
              <a:gd name="connsiteY4" fmla="*/ 0 h 1597956"/>
              <a:gd name="connsiteX5" fmla="*/ 3008797 w 3224463"/>
              <a:gd name="connsiteY5" fmla="*/ 0 h 1597956"/>
              <a:gd name="connsiteX6" fmla="*/ 3224463 w 3224463"/>
              <a:gd name="connsiteY6" fmla="*/ 215666 h 1597956"/>
              <a:gd name="connsiteX7" fmla="*/ 3224463 w 3224463"/>
              <a:gd name="connsiteY7" fmla="*/ 754816 h 1597956"/>
              <a:gd name="connsiteX8" fmla="*/ 3224463 w 3224463"/>
              <a:gd name="connsiteY8" fmla="*/ 754816 h 1597956"/>
              <a:gd name="connsiteX9" fmla="*/ 3224463 w 3224463"/>
              <a:gd name="connsiteY9" fmla="*/ 1078309 h 1597956"/>
              <a:gd name="connsiteX10" fmla="*/ 3224463 w 3224463"/>
              <a:gd name="connsiteY10" fmla="*/ 1078305 h 1597956"/>
              <a:gd name="connsiteX11" fmla="*/ 3008797 w 3224463"/>
              <a:gd name="connsiteY11" fmla="*/ 1293971 h 1597956"/>
              <a:gd name="connsiteX12" fmla="*/ 1343526 w 3224463"/>
              <a:gd name="connsiteY12" fmla="*/ 1293971 h 1597956"/>
              <a:gd name="connsiteX13" fmla="*/ 906403 w 3224463"/>
              <a:gd name="connsiteY13" fmla="*/ 1597956 h 1597956"/>
              <a:gd name="connsiteX14" fmla="*/ 972491 w 3224463"/>
              <a:gd name="connsiteY14" fmla="*/ 1301345 h 1597956"/>
              <a:gd name="connsiteX15" fmla="*/ 215666 w 3224463"/>
              <a:gd name="connsiteY15" fmla="*/ 1293971 h 1597956"/>
              <a:gd name="connsiteX16" fmla="*/ 0 w 3224463"/>
              <a:gd name="connsiteY16" fmla="*/ 1078305 h 1597956"/>
              <a:gd name="connsiteX17" fmla="*/ 0 w 3224463"/>
              <a:gd name="connsiteY17" fmla="*/ 1078309 h 1597956"/>
              <a:gd name="connsiteX18" fmla="*/ 0 w 3224463"/>
              <a:gd name="connsiteY18" fmla="*/ 754816 h 1597956"/>
              <a:gd name="connsiteX19" fmla="*/ 0 w 3224463"/>
              <a:gd name="connsiteY19" fmla="*/ 754816 h 1597956"/>
              <a:gd name="connsiteX20" fmla="*/ 0 w 3224463"/>
              <a:gd name="connsiteY20" fmla="*/ 331602 h 1597956"/>
              <a:gd name="connsiteX0" fmla="*/ 0 w 3224463"/>
              <a:gd name="connsiteY0" fmla="*/ 331602 h 1597956"/>
              <a:gd name="connsiteX1" fmla="*/ 215666 w 3224463"/>
              <a:gd name="connsiteY1" fmla="*/ 0 h 1597956"/>
              <a:gd name="connsiteX2" fmla="*/ 537411 w 3224463"/>
              <a:gd name="connsiteY2" fmla="*/ 0 h 1597956"/>
              <a:gd name="connsiteX3" fmla="*/ 537411 w 3224463"/>
              <a:gd name="connsiteY3" fmla="*/ 0 h 1597956"/>
              <a:gd name="connsiteX4" fmla="*/ 1343526 w 3224463"/>
              <a:gd name="connsiteY4" fmla="*/ 0 h 1597956"/>
              <a:gd name="connsiteX5" fmla="*/ 3008797 w 3224463"/>
              <a:gd name="connsiteY5" fmla="*/ 0 h 1597956"/>
              <a:gd name="connsiteX6" fmla="*/ 3224463 w 3224463"/>
              <a:gd name="connsiteY6" fmla="*/ 215666 h 1597956"/>
              <a:gd name="connsiteX7" fmla="*/ 3224463 w 3224463"/>
              <a:gd name="connsiteY7" fmla="*/ 754816 h 1597956"/>
              <a:gd name="connsiteX8" fmla="*/ 3224463 w 3224463"/>
              <a:gd name="connsiteY8" fmla="*/ 754816 h 1597956"/>
              <a:gd name="connsiteX9" fmla="*/ 3224463 w 3224463"/>
              <a:gd name="connsiteY9" fmla="*/ 1078309 h 1597956"/>
              <a:gd name="connsiteX10" fmla="*/ 3224463 w 3224463"/>
              <a:gd name="connsiteY10" fmla="*/ 1078305 h 1597956"/>
              <a:gd name="connsiteX11" fmla="*/ 3008797 w 3224463"/>
              <a:gd name="connsiteY11" fmla="*/ 1293971 h 1597956"/>
              <a:gd name="connsiteX12" fmla="*/ 1343526 w 3224463"/>
              <a:gd name="connsiteY12" fmla="*/ 1293971 h 1597956"/>
              <a:gd name="connsiteX13" fmla="*/ 906403 w 3224463"/>
              <a:gd name="connsiteY13" fmla="*/ 1597956 h 1597956"/>
              <a:gd name="connsiteX14" fmla="*/ 972491 w 3224463"/>
              <a:gd name="connsiteY14" fmla="*/ 1301345 h 1597956"/>
              <a:gd name="connsiteX15" fmla="*/ 215666 w 3224463"/>
              <a:gd name="connsiteY15" fmla="*/ 1293971 h 1597956"/>
              <a:gd name="connsiteX16" fmla="*/ 0 w 3224463"/>
              <a:gd name="connsiteY16" fmla="*/ 1078305 h 1597956"/>
              <a:gd name="connsiteX17" fmla="*/ 0 w 3224463"/>
              <a:gd name="connsiteY17" fmla="*/ 1078309 h 1597956"/>
              <a:gd name="connsiteX18" fmla="*/ 0 w 3224463"/>
              <a:gd name="connsiteY18" fmla="*/ 754816 h 1597956"/>
              <a:gd name="connsiteX19" fmla="*/ 0 w 3224463"/>
              <a:gd name="connsiteY19" fmla="*/ 754816 h 1597956"/>
              <a:gd name="connsiteX20" fmla="*/ 0 w 3224463"/>
              <a:gd name="connsiteY20" fmla="*/ 331602 h 1597956"/>
              <a:gd name="connsiteX0" fmla="*/ 0 w 3224463"/>
              <a:gd name="connsiteY0" fmla="*/ 331602 h 1645054"/>
              <a:gd name="connsiteX1" fmla="*/ 215666 w 3224463"/>
              <a:gd name="connsiteY1" fmla="*/ 0 h 1645054"/>
              <a:gd name="connsiteX2" fmla="*/ 537411 w 3224463"/>
              <a:gd name="connsiteY2" fmla="*/ 0 h 1645054"/>
              <a:gd name="connsiteX3" fmla="*/ 537411 w 3224463"/>
              <a:gd name="connsiteY3" fmla="*/ 0 h 1645054"/>
              <a:gd name="connsiteX4" fmla="*/ 1343526 w 3224463"/>
              <a:gd name="connsiteY4" fmla="*/ 0 h 1645054"/>
              <a:gd name="connsiteX5" fmla="*/ 3008797 w 3224463"/>
              <a:gd name="connsiteY5" fmla="*/ 0 h 1645054"/>
              <a:gd name="connsiteX6" fmla="*/ 3224463 w 3224463"/>
              <a:gd name="connsiteY6" fmla="*/ 215666 h 1645054"/>
              <a:gd name="connsiteX7" fmla="*/ 3224463 w 3224463"/>
              <a:gd name="connsiteY7" fmla="*/ 754816 h 1645054"/>
              <a:gd name="connsiteX8" fmla="*/ 3224463 w 3224463"/>
              <a:gd name="connsiteY8" fmla="*/ 754816 h 1645054"/>
              <a:gd name="connsiteX9" fmla="*/ 3224463 w 3224463"/>
              <a:gd name="connsiteY9" fmla="*/ 1078309 h 1645054"/>
              <a:gd name="connsiteX10" fmla="*/ 3224463 w 3224463"/>
              <a:gd name="connsiteY10" fmla="*/ 1078305 h 1645054"/>
              <a:gd name="connsiteX11" fmla="*/ 3008797 w 3224463"/>
              <a:gd name="connsiteY11" fmla="*/ 1293971 h 1645054"/>
              <a:gd name="connsiteX12" fmla="*/ 1343526 w 3224463"/>
              <a:gd name="connsiteY12" fmla="*/ 1293971 h 1645054"/>
              <a:gd name="connsiteX13" fmla="*/ 1111382 w 3224463"/>
              <a:gd name="connsiteY13" fmla="*/ 1645054 h 1645054"/>
              <a:gd name="connsiteX14" fmla="*/ 972491 w 3224463"/>
              <a:gd name="connsiteY14" fmla="*/ 1301345 h 1645054"/>
              <a:gd name="connsiteX15" fmla="*/ 215666 w 3224463"/>
              <a:gd name="connsiteY15" fmla="*/ 1293971 h 1645054"/>
              <a:gd name="connsiteX16" fmla="*/ 0 w 3224463"/>
              <a:gd name="connsiteY16" fmla="*/ 1078305 h 1645054"/>
              <a:gd name="connsiteX17" fmla="*/ 0 w 3224463"/>
              <a:gd name="connsiteY17" fmla="*/ 1078309 h 1645054"/>
              <a:gd name="connsiteX18" fmla="*/ 0 w 3224463"/>
              <a:gd name="connsiteY18" fmla="*/ 754816 h 1645054"/>
              <a:gd name="connsiteX19" fmla="*/ 0 w 3224463"/>
              <a:gd name="connsiteY19" fmla="*/ 754816 h 1645054"/>
              <a:gd name="connsiteX20" fmla="*/ 0 w 3224463"/>
              <a:gd name="connsiteY20" fmla="*/ 331602 h 1645054"/>
              <a:gd name="connsiteX0" fmla="*/ 0 w 3224463"/>
              <a:gd name="connsiteY0" fmla="*/ 331602 h 1645054"/>
              <a:gd name="connsiteX1" fmla="*/ 215666 w 3224463"/>
              <a:gd name="connsiteY1" fmla="*/ 0 h 1645054"/>
              <a:gd name="connsiteX2" fmla="*/ 537411 w 3224463"/>
              <a:gd name="connsiteY2" fmla="*/ 0 h 1645054"/>
              <a:gd name="connsiteX3" fmla="*/ 537411 w 3224463"/>
              <a:gd name="connsiteY3" fmla="*/ 0 h 1645054"/>
              <a:gd name="connsiteX4" fmla="*/ 1343526 w 3224463"/>
              <a:gd name="connsiteY4" fmla="*/ 0 h 1645054"/>
              <a:gd name="connsiteX5" fmla="*/ 3008797 w 3224463"/>
              <a:gd name="connsiteY5" fmla="*/ 0 h 1645054"/>
              <a:gd name="connsiteX6" fmla="*/ 3224463 w 3224463"/>
              <a:gd name="connsiteY6" fmla="*/ 215666 h 1645054"/>
              <a:gd name="connsiteX7" fmla="*/ 3224463 w 3224463"/>
              <a:gd name="connsiteY7" fmla="*/ 754816 h 1645054"/>
              <a:gd name="connsiteX8" fmla="*/ 3224463 w 3224463"/>
              <a:gd name="connsiteY8" fmla="*/ 754816 h 1645054"/>
              <a:gd name="connsiteX9" fmla="*/ 3224463 w 3224463"/>
              <a:gd name="connsiteY9" fmla="*/ 1078309 h 1645054"/>
              <a:gd name="connsiteX10" fmla="*/ 3224463 w 3224463"/>
              <a:gd name="connsiteY10" fmla="*/ 1078305 h 1645054"/>
              <a:gd name="connsiteX11" fmla="*/ 3008797 w 3224463"/>
              <a:gd name="connsiteY11" fmla="*/ 1293971 h 1645054"/>
              <a:gd name="connsiteX12" fmla="*/ 1343526 w 3224463"/>
              <a:gd name="connsiteY12" fmla="*/ 1293971 h 1645054"/>
              <a:gd name="connsiteX13" fmla="*/ 1111382 w 3224463"/>
              <a:gd name="connsiteY13" fmla="*/ 1645054 h 1645054"/>
              <a:gd name="connsiteX14" fmla="*/ 1137731 w 3224463"/>
              <a:gd name="connsiteY14" fmla="*/ 1301345 h 1645054"/>
              <a:gd name="connsiteX15" fmla="*/ 215666 w 3224463"/>
              <a:gd name="connsiteY15" fmla="*/ 1293971 h 1645054"/>
              <a:gd name="connsiteX16" fmla="*/ 0 w 3224463"/>
              <a:gd name="connsiteY16" fmla="*/ 1078305 h 1645054"/>
              <a:gd name="connsiteX17" fmla="*/ 0 w 3224463"/>
              <a:gd name="connsiteY17" fmla="*/ 1078309 h 1645054"/>
              <a:gd name="connsiteX18" fmla="*/ 0 w 3224463"/>
              <a:gd name="connsiteY18" fmla="*/ 754816 h 1645054"/>
              <a:gd name="connsiteX19" fmla="*/ 0 w 3224463"/>
              <a:gd name="connsiteY19" fmla="*/ 754816 h 1645054"/>
              <a:gd name="connsiteX20" fmla="*/ 0 w 3224463"/>
              <a:gd name="connsiteY20" fmla="*/ 331602 h 164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24463" h="1645054">
                <a:moveTo>
                  <a:pt x="0" y="331602"/>
                </a:moveTo>
                <a:cubicBezTo>
                  <a:pt x="0" y="1704"/>
                  <a:pt x="96557" y="0"/>
                  <a:pt x="215666" y="0"/>
                </a:cubicBezTo>
                <a:lnTo>
                  <a:pt x="537411" y="0"/>
                </a:lnTo>
                <a:lnTo>
                  <a:pt x="537411" y="0"/>
                </a:lnTo>
                <a:lnTo>
                  <a:pt x="1343526" y="0"/>
                </a:lnTo>
                <a:lnTo>
                  <a:pt x="3008797" y="0"/>
                </a:lnTo>
                <a:cubicBezTo>
                  <a:pt x="3127906" y="0"/>
                  <a:pt x="3224463" y="96557"/>
                  <a:pt x="3224463" y="215666"/>
                </a:cubicBezTo>
                <a:lnTo>
                  <a:pt x="3224463" y="754816"/>
                </a:lnTo>
                <a:lnTo>
                  <a:pt x="3224463" y="754816"/>
                </a:lnTo>
                <a:lnTo>
                  <a:pt x="3224463" y="1078309"/>
                </a:lnTo>
                <a:lnTo>
                  <a:pt x="3224463" y="1078305"/>
                </a:lnTo>
                <a:cubicBezTo>
                  <a:pt x="3224463" y="1197414"/>
                  <a:pt x="3127906" y="1293971"/>
                  <a:pt x="3008797" y="1293971"/>
                </a:cubicBezTo>
                <a:lnTo>
                  <a:pt x="1343526" y="1293971"/>
                </a:lnTo>
                <a:lnTo>
                  <a:pt x="1111382" y="1645054"/>
                </a:lnTo>
                <a:lnTo>
                  <a:pt x="1137731" y="1301345"/>
                </a:lnTo>
                <a:lnTo>
                  <a:pt x="215666" y="1293971"/>
                </a:lnTo>
                <a:cubicBezTo>
                  <a:pt x="96557" y="1293971"/>
                  <a:pt x="0" y="1197414"/>
                  <a:pt x="0" y="1078305"/>
                </a:cubicBezTo>
                <a:lnTo>
                  <a:pt x="0" y="1078309"/>
                </a:lnTo>
                <a:lnTo>
                  <a:pt x="0" y="754816"/>
                </a:lnTo>
                <a:lnTo>
                  <a:pt x="0" y="754816"/>
                </a:lnTo>
                <a:lnTo>
                  <a:pt x="0" y="3316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45720" tIns="45720" rIns="45720" bIns="274320">
            <a:spAutoFit/>
          </a:bodyPr>
          <a:lstStyle/>
          <a:p>
            <a:pPr lvl="0">
              <a:defRPr/>
            </a:pPr>
            <a:r>
              <a:rPr lang="en-US" sz="1500" i="1" dirty="0"/>
              <a:t>“The 21</a:t>
            </a:r>
            <a:r>
              <a:rPr lang="en-US" sz="1500" i="1" baseline="30000" dirty="0"/>
              <a:t>st</a:t>
            </a:r>
            <a:r>
              <a:rPr lang="en-US" sz="1500" i="1" dirty="0"/>
              <a:t> Century Model will weaken academic pressure points that are so intense in the fall and will allow student-athletes to excel on and off of the field for the entirety of the school year.”</a:t>
            </a:r>
          </a:p>
          <a:p>
            <a:pPr lvl="0">
              <a:defRPr/>
            </a:pPr>
            <a:endParaRPr lang="en-US" sz="1500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7B231-2E06-F143-8085-F975D75B7F69}"/>
              </a:ext>
            </a:extLst>
          </p:cNvPr>
          <p:cNvSpPr/>
          <p:nvPr/>
        </p:nvSpPr>
        <p:spPr>
          <a:xfrm>
            <a:off x="11075194" y="573108"/>
            <a:ext cx="245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dirty="0">
                <a:latin typeface="Gotham" panose="02000604030000020004" pitchFamily="2" charset="0"/>
                <a:cs typeface="Times New Roman" panose="02020603050405020304" pitchFamily="18" charset="0"/>
              </a:rPr>
              <a:t>University of North Carolina Men’s Soccer Players</a:t>
            </a:r>
            <a:endParaRPr lang="en-US" sz="1200" dirty="0">
              <a:latin typeface="Gotham" panose="0200060403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8B117A-053A-8241-8139-63DB67C00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5513" y="573108"/>
            <a:ext cx="312389" cy="465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44C270-0A89-CC44-B18D-2D6BB41725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3142" y="482327"/>
            <a:ext cx="664340" cy="54440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E68A41-5D2C-3F47-AD87-7DEF654D57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6964" y="4391379"/>
            <a:ext cx="4178422" cy="21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3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9B083A-FF39-6842-A704-846E37920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6" y="1298381"/>
            <a:ext cx="7219666" cy="231588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17F524D-7A5D-3548-BC8E-D4AEDA5A7A48}"/>
              </a:ext>
            </a:extLst>
          </p:cNvPr>
          <p:cNvSpPr/>
          <p:nvPr/>
        </p:nvSpPr>
        <p:spPr>
          <a:xfrm>
            <a:off x="275767" y="217714"/>
            <a:ext cx="8505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cap="all" dirty="0">
                <a:latin typeface="Avenir Medium" panose="02000503020000020003" pitchFamily="2" charset="0"/>
              </a:rPr>
              <a:t>Support for the 21</a:t>
            </a:r>
            <a:r>
              <a:rPr lang="en-US" sz="2400" b="1" u="sng" cap="all" baseline="30000" dirty="0">
                <a:latin typeface="Avenir Medium" panose="02000503020000020003" pitchFamily="2" charset="0"/>
              </a:rPr>
              <a:t>st</a:t>
            </a:r>
            <a:r>
              <a:rPr lang="en-US" sz="2400" b="1" u="sng" cap="all" dirty="0">
                <a:latin typeface="Avenir Medium" panose="02000503020000020003" pitchFamily="2" charset="0"/>
              </a:rPr>
              <a:t> century model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20CC21-2049-3F4F-B773-80E8D680CC1A}"/>
              </a:ext>
            </a:extLst>
          </p:cNvPr>
          <p:cNvSpPr/>
          <p:nvPr/>
        </p:nvSpPr>
        <p:spPr>
          <a:xfrm>
            <a:off x="319313" y="929049"/>
            <a:ext cx="8505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latin typeface="Avenir Medium" panose="02000503020000020003" pitchFamily="2" charset="0"/>
              </a:rPr>
              <a:t>Sports Science and Doctors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BA33B9-FFC4-E44A-8261-57305A68F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184" y="4336186"/>
            <a:ext cx="5545631" cy="237234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5C328F2-F5C2-2544-9833-106DB1C30CE4}"/>
              </a:ext>
            </a:extLst>
          </p:cNvPr>
          <p:cNvSpPr/>
          <p:nvPr/>
        </p:nvSpPr>
        <p:spPr>
          <a:xfrm>
            <a:off x="471713" y="3966854"/>
            <a:ext cx="8505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latin typeface="Avenir Medium" panose="02000503020000020003" pitchFamily="2" charset="0"/>
              </a:rPr>
              <a:t>Athletic directors</a:t>
            </a:r>
            <a:endParaRPr lang="en-US" sz="1400" dirty="0">
              <a:latin typeface="Gotha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C2593-577B-F343-96F6-9CCCCA867995}"/>
              </a:ext>
            </a:extLst>
          </p:cNvPr>
          <p:cNvSpPr/>
          <p:nvPr/>
        </p:nvSpPr>
        <p:spPr>
          <a:xfrm>
            <a:off x="275766" y="981865"/>
            <a:ext cx="8390562" cy="530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venir Medium" panose="02000503020000020003" pitchFamily="2" charset="0"/>
              </a:rPr>
              <a:t>VOTE IS IN APRIL – NO TIME TO WASTE</a:t>
            </a:r>
          </a:p>
          <a:p>
            <a:pPr marL="54864" algn="ctr">
              <a:lnSpc>
                <a:spcPct val="150000"/>
              </a:lnSpc>
            </a:pPr>
            <a:endParaRPr lang="en-US" sz="1200" b="1" dirty="0">
              <a:latin typeface="Gotham" panose="02000604030000020004" pitchFamily="2" charset="0"/>
            </a:endParaRPr>
          </a:p>
          <a:p>
            <a:pPr algn="ctr"/>
            <a:r>
              <a:rPr lang="en-US" b="1" cap="all" dirty="0">
                <a:latin typeface="Avenir Medium" panose="02000503020000020003" pitchFamily="2" charset="0"/>
              </a:rPr>
              <a:t>Educate your CAMPUS</a:t>
            </a:r>
          </a:p>
          <a:p>
            <a:pPr marL="182880" indent="-128016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Who is your school’s SAAC Rep?</a:t>
            </a:r>
          </a:p>
          <a:p>
            <a:pPr marL="182880" indent="-128016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Who can educate the AD, SWA, FAR, Athletic Trainer, Strength Coach</a:t>
            </a:r>
          </a:p>
          <a:p>
            <a:pPr marL="182880" indent="-128016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Every vote matters, and every opinion matters. </a:t>
            </a:r>
          </a:p>
          <a:p>
            <a:pPr marL="54864" algn="ctr">
              <a:lnSpc>
                <a:spcPct val="150000"/>
              </a:lnSpc>
            </a:pPr>
            <a:endParaRPr lang="en-US" b="1" dirty="0">
              <a:latin typeface="Gotham" panose="02000604030000020004" pitchFamily="2" charset="0"/>
            </a:endParaRPr>
          </a:p>
          <a:p>
            <a:pPr algn="ctr"/>
            <a:r>
              <a:rPr lang="en-US" cap="all" dirty="0">
                <a:latin typeface="Avenir Medium" panose="02000503020000020003" pitchFamily="2" charset="0"/>
                <a:hlinkClick r:id="rId2"/>
              </a:rPr>
              <a:t>www.21stcenturymodel.org</a:t>
            </a:r>
            <a:endParaRPr lang="en-US" cap="all" dirty="0">
              <a:latin typeface="Avenir Medium" panose="02000503020000020003" pitchFamily="2" charset="0"/>
            </a:endParaRPr>
          </a:p>
          <a:p>
            <a:pPr marL="182880" indent="-128016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Familiarize yourself with the specifics of the model </a:t>
            </a:r>
          </a:p>
          <a:p>
            <a:pPr marL="54864" algn="ctr"/>
            <a:r>
              <a:rPr lang="en-US" sz="1200" dirty="0">
                <a:latin typeface="Avenir Medium" panose="02000503020000020003" pitchFamily="2" charset="0"/>
              </a:rPr>
              <a:t>and learn how to address </a:t>
            </a:r>
            <a:r>
              <a:rPr lang="en-US" sz="1200">
                <a:latin typeface="Avenir Medium" panose="02000503020000020003" pitchFamily="2" charset="0"/>
              </a:rPr>
              <a:t>common concerns</a:t>
            </a:r>
            <a:endParaRPr lang="en-US" sz="1200" dirty="0">
              <a:latin typeface="Avenir Medium" panose="02000503020000020003" pitchFamily="2" charset="0"/>
            </a:endParaRPr>
          </a:p>
          <a:p>
            <a:pPr marL="54864" algn="ctr"/>
            <a:endParaRPr lang="en-US" b="1" dirty="0">
              <a:latin typeface="Gotham" panose="02000604030000020004" pitchFamily="2" charset="0"/>
            </a:endParaRPr>
          </a:p>
          <a:p>
            <a:pPr marL="54864" algn="ctr">
              <a:lnSpc>
                <a:spcPct val="150000"/>
              </a:lnSpc>
            </a:pPr>
            <a:r>
              <a:rPr lang="en-US" b="1" dirty="0">
                <a:latin typeface="Gotham" panose="02000604030000020004" pitchFamily="2" charset="0"/>
              </a:rPr>
              <a:t>CONFERENCE REPS AND AD’s</a:t>
            </a:r>
          </a:p>
          <a:p>
            <a:pPr marL="54864" algn="ctr">
              <a:lnSpc>
                <a:spcPct val="150000"/>
              </a:lnSpc>
            </a:pPr>
            <a:r>
              <a:rPr lang="en-US" b="1" dirty="0">
                <a:latin typeface="Gotham" panose="02000604030000020004" pitchFamily="2" charset="0"/>
              </a:rPr>
              <a:t>TALK TO OTHER ADMINISTRATORS…</a:t>
            </a:r>
          </a:p>
          <a:p>
            <a:pPr marL="54864" algn="ctr">
              <a:lnSpc>
                <a:spcPct val="150000"/>
              </a:lnSpc>
            </a:pPr>
            <a:r>
              <a:rPr lang="en-US" b="1" dirty="0">
                <a:latin typeface="Gotham" panose="02000604030000020004" pitchFamily="2" charset="0"/>
              </a:rPr>
              <a:t>WHO TALK SUPPORT STAFF… </a:t>
            </a:r>
          </a:p>
          <a:p>
            <a:pPr marL="54864" algn="ctr">
              <a:lnSpc>
                <a:spcPct val="150000"/>
              </a:lnSpc>
            </a:pPr>
            <a:r>
              <a:rPr lang="en-US" b="1" dirty="0">
                <a:latin typeface="Gotham" panose="02000604030000020004" pitchFamily="2" charset="0"/>
              </a:rPr>
              <a:t>WHO TALK TO </a:t>
            </a:r>
            <a:r>
              <a:rPr lang="en-US" sz="2400" b="1" u="sng" dirty="0">
                <a:latin typeface="Gotham" panose="02000604030000020004" pitchFamily="2" charset="0"/>
              </a:rPr>
              <a:t>YOU!</a:t>
            </a:r>
          </a:p>
          <a:p>
            <a:pPr marL="54864" algn="ctr"/>
            <a:endParaRPr lang="en-US" sz="1200" b="1" cap="all" dirty="0">
              <a:solidFill>
                <a:srgbClr val="FF0000"/>
              </a:solidFill>
              <a:latin typeface="Gotham" panose="02000604030000020004" pitchFamily="2" charset="0"/>
            </a:endParaRPr>
          </a:p>
          <a:p>
            <a:pPr marL="54864" algn="ctr">
              <a:lnSpc>
                <a:spcPct val="150000"/>
              </a:lnSpc>
            </a:pPr>
            <a:r>
              <a:rPr lang="en-US" sz="2400" b="1" cap="all" dirty="0">
                <a:solidFill>
                  <a:srgbClr val="FF0000"/>
                </a:solidFill>
                <a:latin typeface="Gotham" panose="02000604030000020004" pitchFamily="2" charset="0"/>
              </a:rPr>
              <a:t>YOU CAN AFFECT CHANGE!!</a:t>
            </a:r>
            <a:endParaRPr lang="en-US" b="1" dirty="0">
              <a:latin typeface="Avenir Medium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BC18E-8435-FA49-8214-C4B216579F06}"/>
              </a:ext>
            </a:extLst>
          </p:cNvPr>
          <p:cNvSpPr/>
          <p:nvPr/>
        </p:nvSpPr>
        <p:spPr>
          <a:xfrm>
            <a:off x="275767" y="217714"/>
            <a:ext cx="8505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cap="all" dirty="0">
                <a:latin typeface="Avenir Medium" panose="02000503020000020003" pitchFamily="2" charset="0"/>
              </a:rPr>
              <a:t>Take action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768458-554E-614E-86F1-EB236BFACAA2}"/>
              </a:ext>
            </a:extLst>
          </p:cNvPr>
          <p:cNvCxnSpPr>
            <a:cxnSpLocks/>
          </p:cNvCxnSpPr>
          <p:nvPr/>
        </p:nvCxnSpPr>
        <p:spPr>
          <a:xfrm flipV="1">
            <a:off x="13874720" y="1288034"/>
            <a:ext cx="0" cy="143903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34CE3A-9424-C54B-B5CA-BBAB1C404924}"/>
              </a:ext>
            </a:extLst>
          </p:cNvPr>
          <p:cNvCxnSpPr>
            <a:cxnSpLocks/>
          </p:cNvCxnSpPr>
          <p:nvPr/>
        </p:nvCxnSpPr>
        <p:spPr>
          <a:xfrm flipV="1">
            <a:off x="6985883" y="4087611"/>
            <a:ext cx="0" cy="143903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6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C2593-577B-F343-96F6-9CCCCA867995}"/>
              </a:ext>
            </a:extLst>
          </p:cNvPr>
          <p:cNvSpPr/>
          <p:nvPr/>
        </p:nvSpPr>
        <p:spPr>
          <a:xfrm>
            <a:off x="275766" y="1065957"/>
            <a:ext cx="83905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algn="ctr"/>
            <a:endParaRPr lang="en-US" sz="1200" dirty="0">
              <a:latin typeface="Avenir Medium" panose="02000503020000020003" pitchFamily="2" charset="0"/>
            </a:endParaRPr>
          </a:p>
          <a:p>
            <a:pPr marL="3840480" lvl="8" indent="-128016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@21stCMSoccer</a:t>
            </a:r>
          </a:p>
          <a:p>
            <a:pPr marL="640080" lvl="1" indent="-128016">
              <a:buFont typeface="Arial" panose="020B0604020202020204" pitchFamily="34" charset="0"/>
              <a:buChar char="•"/>
            </a:pPr>
            <a:endParaRPr lang="en-US" sz="1600" dirty="0">
              <a:latin typeface="Avenir Medium" panose="02000503020000020003" pitchFamily="2" charset="0"/>
            </a:endParaRPr>
          </a:p>
          <a:p>
            <a:pPr marL="3840480" lvl="8" indent="-128016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@21stCMSoccer</a:t>
            </a:r>
          </a:p>
          <a:p>
            <a:pPr marL="640080" lvl="1" indent="-128016">
              <a:buFont typeface="Arial" panose="020B0604020202020204" pitchFamily="34" charset="0"/>
              <a:buChar char="•"/>
            </a:pPr>
            <a:endParaRPr lang="en-US" sz="1600" dirty="0">
              <a:latin typeface="Avenir Medium" panose="02000503020000020003" pitchFamily="2" charset="0"/>
            </a:endParaRPr>
          </a:p>
          <a:p>
            <a:pPr marL="3840480" lvl="8" indent="-128016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@21stCenturyModel.info</a:t>
            </a:r>
          </a:p>
          <a:p>
            <a:pPr marL="3840480" lvl="8" indent="-128016">
              <a:buFont typeface="Arial" panose="020B0604020202020204" pitchFamily="34" charset="0"/>
              <a:buChar char="•"/>
            </a:pPr>
            <a:endParaRPr lang="en-US" sz="1200" dirty="0">
              <a:latin typeface="Avenir Medium" panose="02000503020000020003" pitchFamily="2" charset="0"/>
            </a:endParaRPr>
          </a:p>
          <a:p>
            <a:pPr algn="ctr"/>
            <a:endParaRPr lang="en-US" sz="1200" dirty="0">
              <a:latin typeface="Avenir Medium" panose="02000503020000020003" pitchFamily="2" charset="0"/>
            </a:endParaRPr>
          </a:p>
          <a:p>
            <a:pPr algn="ctr"/>
            <a:r>
              <a:rPr lang="en-US" cap="all" dirty="0">
                <a:latin typeface="Avenir Medium" panose="02000503020000020003" pitchFamily="2" charset="0"/>
              </a:rPr>
              <a:t>USE HASHTAG:  #</a:t>
            </a:r>
            <a:r>
              <a:rPr lang="en-US" dirty="0">
                <a:latin typeface="Avenir Medium" panose="02000503020000020003" pitchFamily="2" charset="0"/>
              </a:rPr>
              <a:t>21stCenturyModel</a:t>
            </a:r>
            <a:endParaRPr lang="en-US" sz="2400" cap="all" dirty="0">
              <a:solidFill>
                <a:srgbClr val="FF0000"/>
              </a:solidFill>
              <a:latin typeface="Avenir Medium" panose="02000503020000020003" pitchFamily="2" charset="0"/>
            </a:endParaRPr>
          </a:p>
          <a:p>
            <a:pPr algn="ctr"/>
            <a:endParaRPr lang="en-US" b="1" cap="all" dirty="0">
              <a:latin typeface="Avenir Medium" panose="02000503020000020003" pitchFamily="2" charset="0"/>
            </a:endParaRPr>
          </a:p>
          <a:p>
            <a:pPr algn="ctr"/>
            <a:endParaRPr lang="en-US" b="1" cap="all" dirty="0">
              <a:latin typeface="Avenir Medium" panose="02000503020000020003" pitchFamily="2" charset="0"/>
            </a:endParaRPr>
          </a:p>
          <a:p>
            <a:pPr algn="ctr"/>
            <a:r>
              <a:rPr lang="en-US" b="1" cap="all" dirty="0">
                <a:latin typeface="Avenir Medium" panose="02000503020000020003" pitchFamily="2" charset="0"/>
              </a:rPr>
              <a:t>DOWNLOAD SHAREABLE GRAPHICS</a:t>
            </a:r>
          </a:p>
          <a:p>
            <a:pPr algn="ctr"/>
            <a:r>
              <a:rPr lang="en-US" b="1" u="sng" cap="all" dirty="0">
                <a:hlinkClick r:id="rId2"/>
              </a:rPr>
              <a:t>CLICK HERE TO DOWNLOAD SHAREABLE GRAPHICS</a:t>
            </a:r>
            <a:endParaRPr lang="en-US" b="1" cap="all" dirty="0"/>
          </a:p>
          <a:p>
            <a:pPr algn="ctr"/>
            <a:r>
              <a:rPr lang="en-US" cap="all" dirty="0">
                <a:latin typeface="Avenir Medium" panose="02000503020000020003" pitchFamily="2" charset="0"/>
              </a:rPr>
              <a:t>Find Graphics here: </a:t>
            </a:r>
            <a:r>
              <a:rPr lang="en-US" dirty="0">
                <a:hlinkClick r:id="rId3"/>
              </a:rPr>
              <a:t>https://www.21stcenturymodel.org/take-action</a:t>
            </a:r>
            <a:endParaRPr lang="en-US" b="1" cap="all" dirty="0">
              <a:solidFill>
                <a:srgbClr val="FF0000"/>
              </a:solidFill>
              <a:latin typeface="Avenir Medium" panose="02000503020000020003" pitchFamily="2" charset="0"/>
            </a:endParaRPr>
          </a:p>
          <a:p>
            <a:pPr algn="ctr"/>
            <a:endParaRPr lang="en-US" sz="2400" b="1" cap="all" dirty="0">
              <a:solidFill>
                <a:srgbClr val="FF0000"/>
              </a:solidFill>
              <a:latin typeface="Avenir Medium" panose="02000503020000020003" pitchFamily="2" charset="0"/>
            </a:endParaRPr>
          </a:p>
          <a:p>
            <a:pPr algn="ctr"/>
            <a:endParaRPr lang="en-US" sz="800" b="1" cap="all" dirty="0">
              <a:solidFill>
                <a:srgbClr val="FF0000"/>
              </a:solidFill>
              <a:latin typeface="Avenir Medium" panose="02000503020000020003" pitchFamily="2" charset="0"/>
            </a:endParaRPr>
          </a:p>
          <a:p>
            <a:pPr algn="ctr"/>
            <a:r>
              <a:rPr lang="en-US" sz="2400" b="1" cap="all" dirty="0">
                <a:latin typeface="Avenir Medium" panose="02000503020000020003" pitchFamily="2" charset="0"/>
              </a:rPr>
              <a:t>SOCIAL MEDIA CAMPAIGN – Date TBD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Social Media Campaign to get the 21</a:t>
            </a:r>
            <a:r>
              <a:rPr lang="en-US" sz="1200" baseline="30000" dirty="0">
                <a:latin typeface="Avenir Medium" panose="02000503020000020003" pitchFamily="2" charset="0"/>
              </a:rPr>
              <a:t>st</a:t>
            </a:r>
            <a:r>
              <a:rPr lang="en-US" sz="1200" dirty="0">
                <a:latin typeface="Avenir Medium" panose="02000503020000020003" pitchFamily="2" charset="0"/>
              </a:rPr>
              <a:t> Century Model Trending on Social Media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Tweet provided tweet or Retweet from Twitter Account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venir Medium" panose="02000503020000020003" pitchFamily="2" charset="0"/>
              </a:rPr>
              <a:t>Use #21stCenturyModel on any social media platform</a:t>
            </a:r>
          </a:p>
          <a:p>
            <a:pPr algn="ctr"/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BC18E-8435-FA49-8214-C4B216579F06}"/>
              </a:ext>
            </a:extLst>
          </p:cNvPr>
          <p:cNvSpPr/>
          <p:nvPr/>
        </p:nvSpPr>
        <p:spPr>
          <a:xfrm>
            <a:off x="275767" y="265840"/>
            <a:ext cx="8505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cap="all" dirty="0">
                <a:latin typeface="Avenir Medium" panose="02000503020000020003" pitchFamily="2" charset="0"/>
              </a:rPr>
              <a:t>SOCIAL MEDIA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8740AE-490E-E744-A613-4102FD32D409}"/>
              </a:ext>
            </a:extLst>
          </p:cNvPr>
          <p:cNvGrpSpPr/>
          <p:nvPr/>
        </p:nvGrpSpPr>
        <p:grpSpPr>
          <a:xfrm>
            <a:off x="3537586" y="1206390"/>
            <a:ext cx="417646" cy="1202280"/>
            <a:chOff x="329446" y="4259207"/>
            <a:chExt cx="417646" cy="1202280"/>
          </a:xfrm>
        </p:grpSpPr>
        <p:pic>
          <p:nvPicPr>
            <p:cNvPr id="5" name="Picture 4" descr="A picture containing ax&#10;&#10;Description automatically generated">
              <a:extLst>
                <a:ext uri="{FF2B5EF4-FFF2-40B4-BE49-F238E27FC236}">
                  <a16:creationId xmlns:a16="http://schemas.microsoft.com/office/drawing/2014/main" id="{3F866585-F784-7945-BBCC-946FC1F3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446" y="4259207"/>
              <a:ext cx="417646" cy="339690"/>
            </a:xfrm>
            <a:prstGeom prst="rect">
              <a:avLst/>
            </a:prstGeom>
          </p:spPr>
        </p:pic>
        <p:pic>
          <p:nvPicPr>
            <p:cNvPr id="7" name="Picture 6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084A344E-1968-A142-ADB9-77AA31506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697" y="4675317"/>
              <a:ext cx="338900" cy="339690"/>
            </a:xfrm>
            <a:prstGeom prst="rect">
              <a:avLst/>
            </a:prstGeom>
          </p:spPr>
        </p:pic>
        <p:pic>
          <p:nvPicPr>
            <p:cNvPr id="9" name="Picture 8" descr="A drawing of a face&#10;&#10;Description automatically generated">
              <a:extLst>
                <a:ext uri="{FF2B5EF4-FFF2-40B4-BE49-F238E27FC236}">
                  <a16:creationId xmlns:a16="http://schemas.microsoft.com/office/drawing/2014/main" id="{DAD999E6-53E8-CD45-839B-F572A1C0E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697" y="5122587"/>
              <a:ext cx="338900" cy="3389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768458-554E-614E-86F1-EB236BFACAA2}"/>
              </a:ext>
            </a:extLst>
          </p:cNvPr>
          <p:cNvCxnSpPr>
            <a:cxnSpLocks/>
          </p:cNvCxnSpPr>
          <p:nvPr/>
        </p:nvCxnSpPr>
        <p:spPr>
          <a:xfrm flipV="1">
            <a:off x="13874720" y="1288034"/>
            <a:ext cx="0" cy="143903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9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8E5CD0-B0B7-3A4E-A548-F8D8D5AE9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80" t="5649" r="14495" b="42018"/>
          <a:stretch/>
        </p:blipFill>
        <p:spPr>
          <a:xfrm>
            <a:off x="-50799" y="653344"/>
            <a:ext cx="5629121" cy="53755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E854DB-325E-124F-84DF-500AB6CE9489}"/>
              </a:ext>
            </a:extLst>
          </p:cNvPr>
          <p:cNvSpPr/>
          <p:nvPr/>
        </p:nvSpPr>
        <p:spPr>
          <a:xfrm>
            <a:off x="5825071" y="996012"/>
            <a:ext cx="331893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Segment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13+ weeks (incl. preseason) with 1st reg. game Fri. of 12th weekend before NCAA tourney (8/30 in 2019)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games, incl. up to 3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exhib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may occur prior to 8/30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17-18 games over 10 or 11 weeks (depending on conf. tourney format) plus a conf. tournament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1 day off per week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hours max. of CARA per week</a:t>
            </a:r>
          </a:p>
          <a:p>
            <a:pPr marL="182880"/>
            <a:endParaRPr lang="en-US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NCAA Tournament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format: 4 weekends with semis and final on Fri./Sun. of same weekend in mid. Dec.</a:t>
            </a:r>
          </a:p>
          <a:p>
            <a:pPr marL="182880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/>
            <a:endParaRPr lang="en-US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Break</a:t>
            </a:r>
            <a:endParaRPr lang="en-US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7-day break following the conclusion of the fall season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CARA the week prior to finals through inst. vacation period; 8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out-of-season CARA otherwise</a:t>
            </a:r>
          </a:p>
          <a:p>
            <a:pPr marL="182880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Spring/ Non championship Segment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8+ weeks, typically starting in mid-Feb. and ending in late April with spring break excluded/given off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8+ weeks in which to play 5 games (or technically use 5 dates of competition)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1 day off per week</a:t>
            </a:r>
          </a:p>
          <a:p>
            <a:pPr marL="182880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hours max. of CARA per week</a:t>
            </a:r>
          </a:p>
          <a:p>
            <a:pPr marL="182880"/>
            <a:endParaRPr lang="en-US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F1CB15-04FE-1C41-8CF0-0971B64D5DD0}"/>
              </a:ext>
            </a:extLst>
          </p:cNvPr>
          <p:cNvSpPr/>
          <p:nvPr/>
        </p:nvSpPr>
        <p:spPr>
          <a:xfrm>
            <a:off x="26505" y="6026149"/>
            <a:ext cx="55372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Note: Per NCAA rules, the "132-day" season excludes from counting the required 1 day off per week as well as any days off provided during institutional vacation periods.</a:t>
            </a:r>
          </a:p>
          <a:p>
            <a:r>
              <a:rPr lang="en-US" sz="1100" i="1" dirty="0"/>
              <a:t>This is why "22 weeks" in the context of NCAA playing and practice season rules equals 132 days (22 x 6) as opposed to 154 days (22 x7).</a:t>
            </a:r>
          </a:p>
          <a:p>
            <a:endParaRPr lang="en-US" sz="11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68373-74AB-0942-9DA8-52F5D419EBD7}"/>
              </a:ext>
            </a:extLst>
          </p:cNvPr>
          <p:cNvSpPr/>
          <p:nvPr/>
        </p:nvSpPr>
        <p:spPr>
          <a:xfrm>
            <a:off x="5866195" y="1241173"/>
            <a:ext cx="164493" cy="1618343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95AEB8-8473-1449-9798-21D505E96C96}"/>
              </a:ext>
            </a:extLst>
          </p:cNvPr>
          <p:cNvSpPr/>
          <p:nvPr/>
        </p:nvSpPr>
        <p:spPr>
          <a:xfrm>
            <a:off x="5866193" y="3258583"/>
            <a:ext cx="159653" cy="2804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39CD23-BD84-734E-AEB5-76D7CB6E8E16}"/>
              </a:ext>
            </a:extLst>
          </p:cNvPr>
          <p:cNvSpPr/>
          <p:nvPr/>
        </p:nvSpPr>
        <p:spPr>
          <a:xfrm>
            <a:off x="5871033" y="4061522"/>
            <a:ext cx="159653" cy="83196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28374D-A70F-0941-9BFC-AD0BB49AED20}"/>
              </a:ext>
            </a:extLst>
          </p:cNvPr>
          <p:cNvSpPr/>
          <p:nvPr/>
        </p:nvSpPr>
        <p:spPr>
          <a:xfrm>
            <a:off x="5866193" y="5244826"/>
            <a:ext cx="164493" cy="1004726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DDF129-5A48-DC41-AB64-BDB2378CFFB1}"/>
              </a:ext>
            </a:extLst>
          </p:cNvPr>
          <p:cNvSpPr/>
          <p:nvPr/>
        </p:nvSpPr>
        <p:spPr>
          <a:xfrm>
            <a:off x="275767" y="67586"/>
            <a:ext cx="8505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rPr>
              <a:t>DETAILED SCHEDULE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19890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B5C454F0AD14FB71CF3DCD1269E6C" ma:contentTypeVersion="10" ma:contentTypeDescription="Create a new document." ma:contentTypeScope="" ma:versionID="b784c3355998647c6fcd7ebf43413733">
  <xsd:schema xmlns:xsd="http://www.w3.org/2001/XMLSchema" xmlns:xs="http://www.w3.org/2001/XMLSchema" xmlns:p="http://schemas.microsoft.com/office/2006/metadata/properties" xmlns:ns2="bf5d5dab-7c4c-461a-ba8c-c2f9b13cdc3f" targetNamespace="http://schemas.microsoft.com/office/2006/metadata/properties" ma:root="true" ma:fieldsID="ac93e1c6ad8684f1413e7d8d129cb922" ns2:_="">
    <xsd:import namespace="bf5d5dab-7c4c-461a-ba8c-c2f9b13cd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d5dab-7c4c-461a-ba8c-c2f9b13cd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DE9A52-3D91-423C-B17A-FD02F5BE0B6C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bf5d5dab-7c4c-461a-ba8c-c2f9b13cdc3f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B2E4D59-D175-4369-8F1D-52AB77976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d5dab-7c4c-461a-ba8c-c2f9b13cdc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85B23B-69F3-44AC-B671-EB58CA8274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9033</TotalTime>
  <Words>1286</Words>
  <Application>Microsoft Macintosh PowerPoint</Application>
  <PresentationFormat>Letter Paper (8.5x11 in)</PresentationFormat>
  <Paragraphs>211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adobe-garamond-pro</vt:lpstr>
      <vt:lpstr>Arial</vt:lpstr>
      <vt:lpstr>Avenir Medium</vt:lpstr>
      <vt:lpstr>Calibri</vt:lpstr>
      <vt:lpstr>Calibri Light</vt:lpstr>
      <vt:lpstr>Gotham</vt:lpstr>
      <vt:lpstr>Proxima Nova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Clayton</dc:creator>
  <cp:lastModifiedBy>William Clayton</cp:lastModifiedBy>
  <cp:revision>12</cp:revision>
  <dcterms:created xsi:type="dcterms:W3CDTF">2020-01-07T20:37:37Z</dcterms:created>
  <dcterms:modified xsi:type="dcterms:W3CDTF">2020-02-14T16:33:42Z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0x0101009BEB5C454F0AD14FB71CF3DCD1269E6C</vt:lpwstr>
  </property>
</Properties>
</file>